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20.xml" ContentType="application/vnd.openxmlformats-officedocument.presentationml.slide+xml"/>
  <Override PartName="/ppt/slides/slide1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78" r:id="rId4"/>
    <p:sldId id="258" r:id="rId5"/>
    <p:sldId id="267" r:id="rId6"/>
    <p:sldId id="268" r:id="rId7"/>
    <p:sldId id="260" r:id="rId8"/>
    <p:sldId id="266" r:id="rId9"/>
    <p:sldId id="281" r:id="rId10"/>
    <p:sldId id="261" r:id="rId11"/>
    <p:sldId id="276" r:id="rId12"/>
    <p:sldId id="282" r:id="rId13"/>
    <p:sldId id="286" r:id="rId14"/>
    <p:sldId id="280" r:id="rId15"/>
    <p:sldId id="279" r:id="rId16"/>
    <p:sldId id="277" r:id="rId17"/>
    <p:sldId id="264" r:id="rId18"/>
    <p:sldId id="283" r:id="rId19"/>
    <p:sldId id="275" r:id="rId20"/>
    <p:sldId id="259" r:id="rId21"/>
    <p:sldId id="287" r:id="rId22"/>
    <p:sldId id="262" r:id="rId23"/>
    <p:sldId id="273" r:id="rId24"/>
    <p:sldId id="28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Montserrat Light" panose="02010600030101010101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871F06AA-4FA8-446E-9F50-2CCE3BBDEEB6}">
          <p14:sldIdLst>
            <p14:sldId id="256"/>
          </p14:sldIdLst>
        </p14:section>
        <p14:section name="Introduction" id="{2F892D2F-16FA-4EBB-9E01-A0096FB1D267}">
          <p14:sldIdLst>
            <p14:sldId id="265"/>
            <p14:sldId id="278"/>
          </p14:sldIdLst>
        </p14:section>
        <p14:section name="Overview of VIOD Algorithms" id="{DBBECB60-BF9B-48F5-9854-AD2CA015DD97}">
          <p14:sldIdLst>
            <p14:sldId id="258"/>
            <p14:sldId id="267"/>
            <p14:sldId id="268"/>
          </p14:sldIdLst>
        </p14:section>
        <p14:section name="Comparison of VIOD Algorithms" id="{118A7816-B63D-432E-AE2C-88BAFB95A5C2}">
          <p14:sldIdLst>
            <p14:sldId id="260"/>
            <p14:sldId id="266"/>
          </p14:sldIdLst>
        </p14:section>
        <p14:section name="Error Modeling for Hodograph-Based VIOD" id="{43960F84-BCD8-4FC1-AC8F-76FAC5369A19}">
          <p14:sldIdLst>
            <p14:sldId id="281"/>
            <p14:sldId id="261"/>
            <p14:sldId id="276"/>
          </p14:sldIdLst>
        </p14:section>
        <p14:section name="Validation of Error Models" id="{01135AF7-095E-4724-9973-43E6C29F40D2}">
          <p14:sldIdLst>
            <p14:sldId id="282"/>
          </p14:sldIdLst>
        </p14:section>
        <p14:section name="Example: Earth-Neptune Transfer Orbit" id="{2AE9BC8B-1274-414F-9315-3AD8C5FDFEA3}">
          <p14:sldIdLst>
            <p14:sldId id="286"/>
            <p14:sldId id="280"/>
          </p14:sldIdLst>
        </p14:section>
        <p14:section name="Future Work" id="{9A5059CB-CBAD-4570-8BA5-3EDD30187A9E}">
          <p14:sldIdLst>
            <p14:sldId id="279"/>
          </p14:sldIdLst>
        </p14:section>
        <p14:section name="End" id="{C2B079F9-0896-4D0F-80AD-E1C0226C455E}">
          <p14:sldIdLst>
            <p14:sldId id="277"/>
          </p14:sldIdLst>
        </p14:section>
        <p14:section name="Navigation" id="{99E86C8B-66B9-4075-898F-04B7B3E609BA}">
          <p14:sldIdLst>
            <p14:sldId id="264"/>
          </p14:sldIdLst>
        </p14:section>
        <p14:section name="Backup/Unused" id="{FAA1BAF1-9F44-4761-BB8A-CCC82BBFA8EA}">
          <p14:sldIdLst>
            <p14:sldId id="283"/>
            <p14:sldId id="275"/>
            <p14:sldId id="259"/>
            <p14:sldId id="287"/>
            <p14:sldId id="262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8AB"/>
    <a:srgbClr val="BFD46D"/>
    <a:srgbClr val="EE5E5E"/>
    <a:srgbClr val="E8E9EA"/>
    <a:srgbClr val="FFD125"/>
    <a:srgbClr val="6FAFC7"/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A6116-551C-4121-BC35-207EB685EA0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0BAA-75CF-4E39-BCE7-EA75EDA6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0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8BC-294B-4175-A85B-DC0C59EC3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0200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8AA05-4157-4155-8D3D-5D62BE2B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74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22070-CA7A-4397-85F9-A9EA8D8B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63FB37-37FD-4641-949D-7DBAB28FED80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3E54E-A28B-405C-A637-7A1A3161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90742-195C-4E6D-97BF-AB03E0C8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73C860-4177-48BA-A160-183FC1217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8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BCFA-7440-43DD-869F-0D7DEEF7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DD7C-FA6F-4539-9E1E-763829AA4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7EC8A-F39E-4C7C-8417-C22E8BAC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6A56-8C18-4A2E-8325-33261B247BC5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7E4E-6A38-43E3-9CA4-9A67F17F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8453-5C72-431B-AC7F-7F25F484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3B7B2-A380-4E00-A9DC-73880AB35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30132-C277-4553-9740-AB214A541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F056A-DD2F-4EBC-B0B5-09BB113E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674BB-F594-4974-9AE2-AD39792C4E7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6D2B-104A-4E43-BD47-FC5FFA4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1AF28-CA3D-424B-A246-65915BEC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41C4-50D8-4E8C-95A4-8A5DDF53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A785-594C-47F3-88DF-8045AC2BA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141"/>
            <a:ext cx="10515600" cy="45726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6E0FB-18D3-4277-8F2F-9C4058C7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67B8-3C4A-451F-948F-AF7EF9EE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3410-E089-4208-8006-E07F3AA9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616A-103E-41DE-A8C0-C014A77F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9C2F7-CF10-4E21-BBC3-6202DE479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6B0AE-C5A4-4A34-9505-1266FDF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444A-EFDB-4CF1-9936-845D80C9EFE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A7865-EBA9-4BD9-858C-35FE7F44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0D4C-C998-43E3-BB60-4AC0B235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EC41-7430-41B1-AE8A-EFB2C8B4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6392-23D8-4488-89DB-930924801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897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E49AD-54C8-4D45-B072-6802956B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4897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63AE-E26B-428E-AB77-EFB3CC8B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A414-39A6-47C4-AE26-A1D985C1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408B2-64AD-42A5-9A9E-D832AF18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BDE5-52F2-4A8D-B3BD-47E20877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36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E1F73-703E-415A-B0A5-CDD8D0610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71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2AF94-9569-44D2-80D3-3D6CF3A92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3630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17A8A-0EF0-4C77-A44B-9475362BF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7971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AEC72-6D75-4647-93B8-B318ABA6E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3630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0FAC5-C94A-48F7-A2D3-2D320BB1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38B-1B87-4CC2-B871-A49A2C25959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73AEA-0DDD-4291-9349-20698BB9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FF134-6F59-4D4F-8D32-FB539010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0A09-85BF-4FA1-AA24-20F338AC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F9CAB-6D28-46A1-8AD4-F1BCEED6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E7C1A-5120-4032-9BE6-51F27CF4E3CE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50135-A046-46A1-A3EA-92EDAEBA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C2C1F-E365-4A34-B45A-96A802CC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F9EC8-60E9-4DE9-A8F5-D734D286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CEBC-0F03-445D-A7AE-9CC51F69A8F7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C8844-E5BB-4310-B95E-93137A21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218D0-C65F-4C6D-B788-6F9AFA17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A42-86DA-4A6A-9B31-7E961A4E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A165-A175-44DB-8941-B9537B12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33535-8F64-4149-96E4-C47B15CFE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56599-295D-4EE9-A953-6D8B6E59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60E4-12E1-4B03-A796-5404B8080E13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D6420-D2EE-43F7-839E-B21B96E8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3AD25-6037-486F-9CA2-73D8A0F9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0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C7DB-9916-405B-B422-5363EA47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9C698-E381-4268-84C8-C1846250F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929F3-AD7A-4AE5-B4E4-5B3BF499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2637A-45EA-45BC-B7E7-36C69AC5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7966-F34B-491E-A4F3-3B611A9C0A5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32F6-7725-4131-B850-CA1E8E20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BE3C-630A-4EA7-BB2E-5A5C2FFB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B2E4B6-69E2-4AE7-A715-6D8E1BC63375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2BE62-F884-4F48-9566-3224C366F11A}"/>
              </a:ext>
            </a:extLst>
          </p:cNvPr>
          <p:cNvSpPr/>
          <p:nvPr userDrawn="1"/>
        </p:nvSpPr>
        <p:spPr>
          <a:xfrm>
            <a:off x="10820400" y="6492238"/>
            <a:ext cx="1371600" cy="274320"/>
          </a:xfrm>
          <a:prstGeom prst="rect">
            <a:avLst/>
          </a:prstGeom>
          <a:solidFill>
            <a:srgbClr val="E8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98C37-B456-444A-9B6B-27C63695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5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65B0C-CFEC-4CE4-BFF1-7F3C2562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3816"/>
            <a:ext cx="10515600" cy="457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00D3-A978-4636-813D-AFFD1A14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fld id="{C0267DA2-4B96-4467-B334-12667D1019C5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05C3D-A791-4B6D-A8BC-5BC950E6C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68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6F1C8-E8A7-4968-AC68-99C0A79DD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46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fld id="{0B73C860-4177-48BA-A160-183FC1217A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E639A-B104-49FC-815C-FA63D1490F3E}"/>
              </a:ext>
            </a:extLst>
          </p:cNvPr>
          <p:cNvSpPr/>
          <p:nvPr userDrawn="1"/>
        </p:nvSpPr>
        <p:spPr>
          <a:xfrm>
            <a:off x="0" y="1588"/>
            <a:ext cx="12192000" cy="457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onitor, screenshot, screen, television&#10;&#10;Description automatically generated">
            <a:extLst>
              <a:ext uri="{FF2B5EF4-FFF2-40B4-BE49-F238E27FC236}">
                <a16:creationId xmlns:a16="http://schemas.microsoft.com/office/drawing/2014/main" id="{8833098F-1133-4CE4-B8F0-2B1DC9CCC9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29923"/>
            <a:ext cx="284387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sv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0.svg"/><Relationship Id="rId10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svg"/><Relationship Id="rId7" Type="http://schemas.openxmlformats.org/officeDocument/2006/relationships/image" Target="../media/image57.svg"/><Relationship Id="rId12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55.sv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52.svg"/><Relationship Id="rId7" Type="http://schemas.openxmlformats.org/officeDocument/2006/relationships/image" Target="../media/image57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71.png"/><Relationship Id="rId5" Type="http://schemas.openxmlformats.org/officeDocument/2006/relationships/image" Target="../media/image55.svg"/><Relationship Id="rId10" Type="http://schemas.openxmlformats.org/officeDocument/2006/relationships/image" Target="../media/image660.png"/><Relationship Id="rId4" Type="http://schemas.openxmlformats.org/officeDocument/2006/relationships/image" Target="../media/image54.png"/><Relationship Id="rId9" Type="http://schemas.openxmlformats.org/officeDocument/2006/relationships/image" Target="../media/image6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69.png"/><Relationship Id="rId4" Type="http://schemas.openxmlformats.org/officeDocument/2006/relationships/image" Target="../media/image8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40.png"/><Relationship Id="rId18" Type="http://schemas.openxmlformats.org/officeDocument/2006/relationships/slide" Target="slide120.xml"/><Relationship Id="rId3" Type="http://schemas.openxmlformats.org/officeDocument/2006/relationships/slide" Target="slide1.xml"/><Relationship Id="rId21" Type="http://schemas.openxmlformats.org/officeDocument/2006/relationships/slide" Target="slide130.xml"/><Relationship Id="rId7" Type="http://schemas.openxmlformats.org/officeDocument/2006/relationships/image" Target="../media/image720.png"/><Relationship Id="rId12" Type="http://schemas.openxmlformats.org/officeDocument/2006/relationships/slide" Target="slide7.xml"/><Relationship Id="rId17" Type="http://schemas.openxmlformats.org/officeDocument/2006/relationships/image" Target="../media/image77.png"/><Relationship Id="rId25" Type="http://schemas.openxmlformats.org/officeDocument/2006/relationships/image" Target="../media/image790.png"/><Relationship Id="rId2" Type="http://schemas.openxmlformats.org/officeDocument/2006/relationships/image" Target="../media/image72.png"/><Relationship Id="rId16" Type="http://schemas.openxmlformats.org/officeDocument/2006/relationships/image" Target="../media/image75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75.png"/><Relationship Id="rId24" Type="http://schemas.openxmlformats.org/officeDocument/2006/relationships/slide" Target="slide15.xml"/><Relationship Id="rId5" Type="http://schemas.openxmlformats.org/officeDocument/2006/relationships/image" Target="../media/image73.png"/><Relationship Id="rId15" Type="http://schemas.openxmlformats.org/officeDocument/2006/relationships/slide" Target="slide9.xml"/><Relationship Id="rId23" Type="http://schemas.openxmlformats.org/officeDocument/2006/relationships/image" Target="../media/image79.png"/><Relationship Id="rId10" Type="http://schemas.openxmlformats.org/officeDocument/2006/relationships/image" Target="../media/image730.png"/><Relationship Id="rId19" Type="http://schemas.openxmlformats.org/officeDocument/2006/relationships/image" Target="../media/image760.png"/><Relationship Id="rId4" Type="http://schemas.openxmlformats.org/officeDocument/2006/relationships/image" Target="../media/image710.png"/><Relationship Id="rId9" Type="http://schemas.openxmlformats.org/officeDocument/2006/relationships/slide" Target="slide4.xml"/><Relationship Id="rId14" Type="http://schemas.openxmlformats.org/officeDocument/2006/relationships/image" Target="../media/image76.png"/><Relationship Id="rId22" Type="http://schemas.openxmlformats.org/officeDocument/2006/relationships/image" Target="../media/image7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80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.png"/><Relationship Id="rId15" Type="http://schemas.openxmlformats.org/officeDocument/2006/relationships/image" Target="../media/image280.png"/><Relationship Id="rId10" Type="http://schemas.openxmlformats.org/officeDocument/2006/relationships/image" Target="../media/image230.png"/><Relationship Id="rId19" Type="http://schemas.openxmlformats.org/officeDocument/2006/relationships/image" Target="../media/image320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6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781.png"/><Relationship Id="rId5" Type="http://schemas.openxmlformats.org/officeDocument/2006/relationships/image" Target="../media/image91.svg"/><Relationship Id="rId10" Type="http://schemas.openxmlformats.org/officeDocument/2006/relationships/image" Target="../media/image761.png"/><Relationship Id="rId4" Type="http://schemas.openxmlformats.org/officeDocument/2006/relationships/image" Target="../media/image90.png"/><Relationship Id="rId9" Type="http://schemas.openxmlformats.org/officeDocument/2006/relationships/image" Target="../media/image7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DA6A-419D-488A-AEC4-119594F13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5871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Comparison and Error Modeling of Velocity-Based Initial Orbit Determination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3C93C-6DC8-4930-8879-A8447534A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6663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/>
              <a:t>Linyi “Tiger” Hou, Kevin Lohan, and Zachary R. Putnam</a:t>
            </a:r>
          </a:p>
          <a:p>
            <a:r>
              <a:rPr lang="en-US" sz="2200" dirty="0"/>
              <a:t>University of Illinois at Urbana-Champaign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53AD-0630-4271-9E1B-66F60713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0B76D-23E9-4D10-9900-448B5F5A0A7F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6E566-3966-48C9-BADA-45498924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56F19-16E0-48CA-AE8E-A1D9D8E8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</a:p>
        </p:txBody>
      </p:sp>
    </p:spTree>
    <p:extLst>
      <p:ext uri="{BB962C8B-B14F-4D97-AF65-F5344CB8AC3E}">
        <p14:creationId xmlns:p14="http://schemas.microsoft.com/office/powerpoint/2010/main" val="181505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12FD-1566-4870-A83B-204647E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VIOD Error using the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9DBC-879B-4701-B54E-08ED1950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DCE6-4B66-41BE-B295-1FD03F476A6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65AA7-D549-4245-A909-C6AFD537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2A321-DCB6-488A-A4C8-A1B7E2F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BD6C1E-620D-405D-B434-293915B337AB}"/>
              </a:ext>
            </a:extLst>
          </p:cNvPr>
          <p:cNvGrpSpPr/>
          <p:nvPr/>
        </p:nvGrpSpPr>
        <p:grpSpPr>
          <a:xfrm>
            <a:off x="1368859" y="2381821"/>
            <a:ext cx="5283808" cy="3900031"/>
            <a:chOff x="996532" y="2431099"/>
            <a:chExt cx="5283808" cy="390003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0FB82D9-FE08-45B9-8DD0-9099CDB7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5279" y="2564062"/>
              <a:ext cx="2286000" cy="18421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64A5046-7A7D-4623-A675-16E70A72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7207" y="4457344"/>
              <a:ext cx="2286000" cy="179353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1BA2839-A80C-4FC9-B5C7-66372418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7207" y="2564062"/>
              <a:ext cx="2286000" cy="181303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E7B6FFF-7C04-493F-8150-92C21440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785279" y="4440922"/>
              <a:ext cx="2286000" cy="182638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463654-99EF-4F5F-B180-B3E79004EC71}"/>
                </a:ext>
              </a:extLst>
            </p:cNvPr>
            <p:cNvSpPr/>
            <p:nvPr/>
          </p:nvSpPr>
          <p:spPr>
            <a:xfrm>
              <a:off x="996532" y="2431099"/>
              <a:ext cx="5283808" cy="3900031"/>
            </a:xfrm>
            <a:prstGeom prst="rect">
              <a:avLst/>
            </a:prstGeom>
            <a:noFill/>
            <a:ln w="57150">
              <a:solidFill>
                <a:srgbClr val="BFD4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212756-85D0-40F7-AC9D-0645D1E8EB48}"/>
              </a:ext>
            </a:extLst>
          </p:cNvPr>
          <p:cNvGrpSpPr/>
          <p:nvPr/>
        </p:nvGrpSpPr>
        <p:grpSpPr>
          <a:xfrm>
            <a:off x="7479465" y="2381820"/>
            <a:ext cx="2918415" cy="3900031"/>
            <a:chOff x="7906548" y="2431098"/>
            <a:chExt cx="2918415" cy="3900031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C2C7E8-43BF-49C6-BD68-E0225033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07337" y="2613750"/>
              <a:ext cx="2286000" cy="1770588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203D17C1-32B7-4886-A8F4-F5C6A1FA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07337" y="4440922"/>
              <a:ext cx="2286000" cy="181303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989313-E49F-4FFB-B671-397E8AAD71BA}"/>
                </a:ext>
              </a:extLst>
            </p:cNvPr>
            <p:cNvSpPr/>
            <p:nvPr/>
          </p:nvSpPr>
          <p:spPr>
            <a:xfrm>
              <a:off x="7906548" y="2431098"/>
              <a:ext cx="2918415" cy="3900031"/>
            </a:xfrm>
            <a:prstGeom prst="rect">
              <a:avLst/>
            </a:prstGeom>
            <a:noFill/>
            <a:ln w="57150">
              <a:solidFill>
                <a:srgbClr val="E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A7A5C201-BD77-48A3-BE27-D7295D06A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Is hodograph fitting error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 a good predictor of VIOD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)?</a:t>
                </a:r>
              </a:p>
            </p:txBody>
          </p:sp>
        </mc:Choice>
        <mc:Fallback xmlns="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A7A5C201-BD77-48A3-BE27-D7295D06A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522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9928B1B-D525-4588-AB2D-DE7CAD2D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457" y="675321"/>
            <a:ext cx="3657600" cy="2818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26859-7B43-4B08-9094-9A1069FD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1871-503C-4A2E-9744-531D959A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0723-A1AB-407E-9E58-53884B0E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D886-1D9D-4DF9-A8C5-50122BB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11</a:t>
            </a:fld>
            <a:endParaRPr lang="en-US"/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83939874-DACD-4941-9002-FC45BA00D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457" y="3551851"/>
            <a:ext cx="3657600" cy="2772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4A2A0-8A38-445A-ADAE-820CFE650DEF}"/>
                  </a:ext>
                </a:extLst>
              </p:cNvPr>
              <p:cNvSpPr txBox="1"/>
              <p:nvPr/>
            </p:nvSpPr>
            <p:spPr>
              <a:xfrm>
                <a:off x="1007482" y="1819215"/>
                <a:ext cx="147861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4A2A0-8A38-445A-ADAE-820CFE65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2" y="1819215"/>
                <a:ext cx="1478610" cy="470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B3DEF1-FB91-4711-8643-8EA207E8FCE7}"/>
                  </a:ext>
                </a:extLst>
              </p:cNvPr>
              <p:cNvSpPr txBox="1"/>
              <p:nvPr/>
            </p:nvSpPr>
            <p:spPr>
              <a:xfrm>
                <a:off x="2984119" y="1645353"/>
                <a:ext cx="305974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B3DEF1-FB91-4711-8643-8EA207E8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19" y="1645353"/>
                <a:ext cx="3059747" cy="8183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474DC-3E14-4AD5-92C2-53AADE1A8F8C}"/>
                  </a:ext>
                </a:extLst>
              </p:cNvPr>
              <p:cNvSpPr txBox="1"/>
              <p:nvPr/>
            </p:nvSpPr>
            <p:spPr>
              <a:xfrm>
                <a:off x="1012227" y="3817603"/>
                <a:ext cx="183210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𝑅𝑆𝑀𝐸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474DC-3E14-4AD5-92C2-53AADE1A8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27" y="3817603"/>
                <a:ext cx="1832105" cy="312650"/>
              </a:xfrm>
              <a:prstGeom prst="rect">
                <a:avLst/>
              </a:prstGeom>
              <a:blipFill>
                <a:blip r:embed="rId8"/>
                <a:stretch>
                  <a:fillRect l="-2326" t="-13462" r="-9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6D005-BA93-43D1-9761-30BB50F993B7}"/>
                  </a:ext>
                </a:extLst>
              </p:cNvPr>
              <p:cNvSpPr txBox="1"/>
              <p:nvPr/>
            </p:nvSpPr>
            <p:spPr>
              <a:xfrm>
                <a:off x="2848778" y="3852965"/>
                <a:ext cx="122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6D005-BA93-43D1-9761-30BB50F99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78" y="3852965"/>
                <a:ext cx="1221424" cy="276999"/>
              </a:xfrm>
              <a:prstGeom prst="rect">
                <a:avLst/>
              </a:prstGeom>
              <a:blipFill>
                <a:blip r:embed="rId9"/>
                <a:stretch>
                  <a:fillRect l="-498" r="-49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145F3C-C56B-4908-93BC-B9F38AEE8E10}"/>
                  </a:ext>
                </a:extLst>
              </p:cNvPr>
              <p:cNvSpPr txBox="1"/>
              <p:nvPr/>
            </p:nvSpPr>
            <p:spPr>
              <a:xfrm>
                <a:off x="1007482" y="4439461"/>
                <a:ext cx="52672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Montserrat Light" panose="00000400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latin typeface="Montserrat Light" panose="00000400000000000000" pitchFamily="2" charset="0"/>
                  </a:rPr>
                  <a:t>using Kepler’s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145F3C-C56B-4908-93BC-B9F38AEE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2" y="4439461"/>
                <a:ext cx="5267211" cy="276999"/>
              </a:xfrm>
              <a:prstGeom prst="rect">
                <a:avLst/>
              </a:prstGeom>
              <a:blipFill>
                <a:blip r:embed="rId10"/>
                <a:stretch>
                  <a:fillRect l="-2662" t="-28261" r="-115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735C5FE-DBB2-48FE-9290-DA9E8428E11E}"/>
              </a:ext>
            </a:extLst>
          </p:cNvPr>
          <p:cNvGrpSpPr/>
          <p:nvPr/>
        </p:nvGrpSpPr>
        <p:grpSpPr>
          <a:xfrm>
            <a:off x="1928279" y="2545540"/>
            <a:ext cx="3131265" cy="548636"/>
            <a:chOff x="1928279" y="2545540"/>
            <a:chExt cx="3131265" cy="54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7F54B3-1B19-4492-A746-DA9BB4991419}"/>
                    </a:ext>
                  </a:extLst>
                </p:cNvPr>
                <p:cNvSpPr txBox="1"/>
                <p:nvPr/>
              </p:nvSpPr>
              <p:spPr>
                <a:xfrm>
                  <a:off x="1982112" y="2623424"/>
                  <a:ext cx="3014863" cy="3520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𝑅𝑆𝑀𝐸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7F54B3-1B19-4492-A746-DA9BB4991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2112" y="2623424"/>
                  <a:ext cx="3014863" cy="352084"/>
                </a:xfrm>
                <a:prstGeom prst="rect">
                  <a:avLst/>
                </a:prstGeom>
                <a:blipFill>
                  <a:blip r:embed="rId11"/>
                  <a:stretch>
                    <a:fillRect l="-1212" t="-1724" r="-404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01361C-6C31-4F57-8106-B7E1BD506DCA}"/>
                </a:ext>
              </a:extLst>
            </p:cNvPr>
            <p:cNvSpPr/>
            <p:nvPr/>
          </p:nvSpPr>
          <p:spPr>
            <a:xfrm>
              <a:off x="1928279" y="2545540"/>
              <a:ext cx="3131265" cy="5486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79759-AF80-4505-995F-263CD8E1B430}"/>
              </a:ext>
            </a:extLst>
          </p:cNvPr>
          <p:cNvGrpSpPr/>
          <p:nvPr/>
        </p:nvGrpSpPr>
        <p:grpSpPr>
          <a:xfrm>
            <a:off x="1928278" y="4950484"/>
            <a:ext cx="2649197" cy="548636"/>
            <a:chOff x="1928278" y="4835502"/>
            <a:chExt cx="2649197" cy="54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95F46C-DE9E-4E1C-BC60-ADBD44EE7832}"/>
                    </a:ext>
                  </a:extLst>
                </p:cNvPr>
                <p:cNvSpPr txBox="1"/>
                <p:nvPr/>
              </p:nvSpPr>
              <p:spPr>
                <a:xfrm>
                  <a:off x="1982112" y="4961193"/>
                  <a:ext cx="254896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𝑅𝑆𝑀𝐸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ℱ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95F46C-DE9E-4E1C-BC60-ADBD44EE7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2112" y="4961193"/>
                  <a:ext cx="2548968" cy="312650"/>
                </a:xfrm>
                <a:prstGeom prst="rect">
                  <a:avLst/>
                </a:prstGeom>
                <a:blipFill>
                  <a:blip r:embed="rId12"/>
                  <a:stretch>
                    <a:fillRect l="-1675" t="-15686" r="-718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68D7D3-587C-44D3-8E8D-83C6A4346812}"/>
                </a:ext>
              </a:extLst>
            </p:cNvPr>
            <p:cNvSpPr/>
            <p:nvPr/>
          </p:nvSpPr>
          <p:spPr>
            <a:xfrm>
              <a:off x="1928278" y="4835502"/>
              <a:ext cx="2649197" cy="5486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66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22BC-09DD-481C-AF73-432C8D7D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Eccentricity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49A0D3-4701-41DB-B481-90D24C27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341" y="2501477"/>
            <a:ext cx="3410491" cy="338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99A-BA2B-4AE7-BFBE-F3188C11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4615-8327-4E46-9961-C9358BB92CD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1E89-79AE-448E-8A75-5573C3A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D1C-8DB7-494F-8C90-D285D7D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49DB6E-D872-440E-AE1B-F943C508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697" y="2501478"/>
            <a:ext cx="3410491" cy="3383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D754B5-91FF-47D7-885D-94171E4C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3053" y="2501476"/>
            <a:ext cx="3410491" cy="3383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/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/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blipFill>
                <a:blip r:embed="rId9"/>
                <a:stretch>
                  <a:fillRect l="-1000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/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blipFill>
                <a:blip r:embed="rId10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/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blipFill>
                <a:blip r:embed="rId11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B025A101-404B-4EE8-A42A-3DF5D86C1F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B025A101-404B-4EE8-A42A-3DF5D86C1F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2000" r="-6935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2000" r="-755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02000" r="-6935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02000" r="-75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98039" r="-6935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98039" r="-755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2691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22BC-09DD-481C-AF73-432C8D7D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Eccentricity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49A0D3-4701-41DB-B481-90D24C27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341" y="2501477"/>
            <a:ext cx="3410491" cy="338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99A-BA2B-4AE7-BFBE-F3188C11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4615-8327-4E46-9961-C9358BB92CD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1E89-79AE-448E-8A75-5573C3A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D1C-8DB7-494F-8C90-D285D7D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12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49DB6E-D872-440E-AE1B-F943C508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697" y="2501478"/>
            <a:ext cx="3410491" cy="3383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D754B5-91FF-47D7-885D-94171E4C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3053" y="2501476"/>
            <a:ext cx="3410491" cy="3383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/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/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blipFill>
                <a:blip r:embed="rId9"/>
                <a:stretch>
                  <a:fillRect l="-1000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/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blipFill>
                <a:blip r:embed="rId10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/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blipFill>
                <a:blip r:embed="rId11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28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4F1F0F-D0C5-4D02-87D6-FAD35BDE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VIOD error of </a:t>
            </a:r>
            <a:r>
              <a:rPr lang="en-US" i="1" u="sng" dirty="0"/>
              <a:t>any</a:t>
            </a:r>
            <a:r>
              <a:rPr lang="en-US" dirty="0"/>
              <a:t> orbit using Monte Carlo simulations</a:t>
            </a:r>
          </a:p>
          <a:p>
            <a:endParaRPr lang="en-US" sz="800" dirty="0"/>
          </a:p>
          <a:p>
            <a:r>
              <a:rPr lang="en-US" dirty="0"/>
              <a:t>Use analytic error model to convert to desired orbit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3CA1-4926-4469-9A72-D914B5FB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VIOD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1BA4-46F7-4F85-B3F0-655448AD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E4A8-91F2-437E-8740-C4F39D9B6B0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5375-4248-4FBA-89F1-BBFF0317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Example: Earth-Neptune Transfer Orbit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3B740-5EC9-42BE-BBDB-A3E71282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71DA36-85D8-4659-BDB3-C764B318DFE6}"/>
              </a:ext>
            </a:extLst>
          </p:cNvPr>
          <p:cNvGrpSpPr/>
          <p:nvPr/>
        </p:nvGrpSpPr>
        <p:grpSpPr>
          <a:xfrm>
            <a:off x="1182869" y="3429000"/>
            <a:ext cx="1838287" cy="1591987"/>
            <a:chOff x="1226674" y="3429000"/>
            <a:chExt cx="1838287" cy="15919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/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𝑅𝑀𝑆𝐸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085" t="-8696" r="-101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/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62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/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865" t="-4444" r="-37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3D23C4-A9B1-41EF-BCC2-1813442CF22E}"/>
                </a:ext>
              </a:extLst>
            </p:cNvPr>
            <p:cNvSpPr/>
            <p:nvPr/>
          </p:nvSpPr>
          <p:spPr>
            <a:xfrm>
              <a:off x="1226674" y="3429000"/>
              <a:ext cx="1838287" cy="15919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76CDAC-D9F0-42D8-AA1E-335CDBE734FF}"/>
              </a:ext>
            </a:extLst>
          </p:cNvPr>
          <p:cNvGrpSpPr/>
          <p:nvPr/>
        </p:nvGrpSpPr>
        <p:grpSpPr>
          <a:xfrm>
            <a:off x="3105771" y="3561941"/>
            <a:ext cx="5925038" cy="1272881"/>
            <a:chOff x="3105771" y="3561941"/>
            <a:chExt cx="5925038" cy="127288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2904EC-B1FE-42FF-BEAF-49557D1D3A2A}"/>
                </a:ext>
              </a:extLst>
            </p:cNvPr>
            <p:cNvGrpSpPr/>
            <p:nvPr/>
          </p:nvGrpSpPr>
          <p:grpSpPr>
            <a:xfrm>
              <a:off x="3635298" y="3561941"/>
              <a:ext cx="5395511" cy="1272881"/>
              <a:chOff x="3866213" y="3561940"/>
              <a:chExt cx="5395511" cy="127288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/>
                  <p:nvPr/>
                </p:nvSpPr>
                <p:spPr>
                  <a:xfrm>
                    <a:off x="3920967" y="3751752"/>
                    <a:ext cx="5340757" cy="9464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967" y="3751752"/>
                    <a:ext cx="5340757" cy="94647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D73BF5-5BDC-41D4-BEE3-F17E8018EC37}"/>
                  </a:ext>
                </a:extLst>
              </p:cNvPr>
              <p:cNvSpPr/>
              <p:nvPr/>
            </p:nvSpPr>
            <p:spPr>
              <a:xfrm>
                <a:off x="3866213" y="3561940"/>
                <a:ext cx="5340757" cy="12728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F790A60-2FD5-4CC0-A6B6-01ABDE4A5568}"/>
                </a:ext>
              </a:extLst>
            </p:cNvPr>
            <p:cNvSpPr/>
            <p:nvPr/>
          </p:nvSpPr>
          <p:spPr>
            <a:xfrm>
              <a:off x="3105771" y="407662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E00A88-AA16-41C9-A9C2-16994ACC4631}"/>
              </a:ext>
            </a:extLst>
          </p:cNvPr>
          <p:cNvGrpSpPr/>
          <p:nvPr/>
        </p:nvGrpSpPr>
        <p:grpSpPr>
          <a:xfrm>
            <a:off x="9072532" y="3940065"/>
            <a:ext cx="1777929" cy="574922"/>
            <a:chOff x="8925050" y="3940065"/>
            <a:chExt cx="1777929" cy="5749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D16934-6E73-4E6C-BB65-F3FA83D58410}"/>
                </a:ext>
              </a:extLst>
            </p:cNvPr>
            <p:cNvGrpSpPr/>
            <p:nvPr/>
          </p:nvGrpSpPr>
          <p:grpSpPr>
            <a:xfrm>
              <a:off x="9454576" y="3940065"/>
              <a:ext cx="1248403" cy="574922"/>
              <a:chOff x="9330165" y="3887569"/>
              <a:chExt cx="1248403" cy="5749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6" t="-8696" r="-2037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3865EE-A72E-4E13-A8FC-46642C6A6852}"/>
                  </a:ext>
                </a:extLst>
              </p:cNvPr>
              <p:cNvSpPr/>
              <p:nvPr/>
            </p:nvSpPr>
            <p:spPr>
              <a:xfrm>
                <a:off x="9330165" y="3887569"/>
                <a:ext cx="1248403" cy="5749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658C0AF-9B0D-4168-A3B8-310A1AEBF7A6}"/>
                </a:ext>
              </a:extLst>
            </p:cNvPr>
            <p:cNvSpPr/>
            <p:nvPr/>
          </p:nvSpPr>
          <p:spPr>
            <a:xfrm>
              <a:off x="8925050" y="4076623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F8E82F-ABFA-420A-B11D-939618278324}"/>
              </a:ext>
            </a:extLst>
          </p:cNvPr>
          <p:cNvSpPr txBox="1"/>
          <p:nvPr/>
        </p:nvSpPr>
        <p:spPr>
          <a:xfrm>
            <a:off x="1231976" y="5584958"/>
            <a:ext cx="266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Light" panose="00000400000000000000" pitchFamily="2" charset="0"/>
              </a:rPr>
              <a:t>* Denotes reference orbit</a:t>
            </a:r>
          </a:p>
        </p:txBody>
      </p:sp>
    </p:spTree>
    <p:extLst>
      <p:ext uri="{BB962C8B-B14F-4D97-AF65-F5344CB8AC3E}">
        <p14:creationId xmlns:p14="http://schemas.microsoft.com/office/powerpoint/2010/main" val="5919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4F1F0F-D0C5-4D02-87D6-FAD35BDE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VIOD error of </a:t>
            </a:r>
            <a:r>
              <a:rPr lang="en-US" i="1" u="sng" dirty="0"/>
              <a:t>any</a:t>
            </a:r>
            <a:r>
              <a:rPr lang="en-US" dirty="0"/>
              <a:t> orbit using Monte Carlo simulations</a:t>
            </a:r>
          </a:p>
          <a:p>
            <a:endParaRPr lang="en-US" sz="800" dirty="0"/>
          </a:p>
          <a:p>
            <a:r>
              <a:rPr lang="en-US" dirty="0"/>
              <a:t>Use analytic error model to convert to desired orbit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3CA1-4926-4469-9A72-D914B5FB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VIOD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1BA4-46F7-4F85-B3F0-655448AD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E4A8-91F2-437E-8740-C4F39D9B6B0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5375-4248-4FBA-89F1-BBFF0317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Example: Earth-Neptune Transfer Orbit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3B740-5EC9-42BE-BBDB-A3E71282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71DA36-85D8-4659-BDB3-C764B318DFE6}"/>
              </a:ext>
            </a:extLst>
          </p:cNvPr>
          <p:cNvGrpSpPr/>
          <p:nvPr/>
        </p:nvGrpSpPr>
        <p:grpSpPr>
          <a:xfrm>
            <a:off x="1182869" y="3429000"/>
            <a:ext cx="1838287" cy="1591987"/>
            <a:chOff x="1226674" y="3429000"/>
            <a:chExt cx="1838287" cy="15919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/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𝑅𝑀𝑆𝐸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085" t="-8696" r="-101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/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62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/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865" t="-4444" r="-37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3D23C4-A9B1-41EF-BCC2-1813442CF22E}"/>
                </a:ext>
              </a:extLst>
            </p:cNvPr>
            <p:cNvSpPr/>
            <p:nvPr/>
          </p:nvSpPr>
          <p:spPr>
            <a:xfrm>
              <a:off x="1226674" y="3429000"/>
              <a:ext cx="1838287" cy="15919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76CDAC-D9F0-42D8-AA1E-335CDBE734FF}"/>
              </a:ext>
            </a:extLst>
          </p:cNvPr>
          <p:cNvGrpSpPr/>
          <p:nvPr/>
        </p:nvGrpSpPr>
        <p:grpSpPr>
          <a:xfrm>
            <a:off x="3105771" y="3561941"/>
            <a:ext cx="5734665" cy="1272881"/>
            <a:chOff x="3105771" y="3561941"/>
            <a:chExt cx="5734665" cy="127288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2904EC-B1FE-42FF-BEAF-49557D1D3A2A}"/>
                </a:ext>
              </a:extLst>
            </p:cNvPr>
            <p:cNvGrpSpPr/>
            <p:nvPr/>
          </p:nvGrpSpPr>
          <p:grpSpPr>
            <a:xfrm>
              <a:off x="3635298" y="3561941"/>
              <a:ext cx="5205138" cy="1272881"/>
              <a:chOff x="3866213" y="3561940"/>
              <a:chExt cx="5205138" cy="1272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/>
                  <p:nvPr/>
                </p:nvSpPr>
                <p:spPr>
                  <a:xfrm>
                    <a:off x="3920967" y="3751752"/>
                    <a:ext cx="5150384" cy="9464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967" y="3751752"/>
                    <a:ext cx="5150384" cy="94647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D73BF5-5BDC-41D4-BEE3-F17E8018EC37}"/>
                  </a:ext>
                </a:extLst>
              </p:cNvPr>
              <p:cNvSpPr/>
              <p:nvPr/>
            </p:nvSpPr>
            <p:spPr>
              <a:xfrm>
                <a:off x="3866213" y="3561940"/>
                <a:ext cx="5205137" cy="12728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F790A60-2FD5-4CC0-A6B6-01ABDE4A5568}"/>
                </a:ext>
              </a:extLst>
            </p:cNvPr>
            <p:cNvSpPr/>
            <p:nvPr/>
          </p:nvSpPr>
          <p:spPr>
            <a:xfrm>
              <a:off x="3105771" y="407662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E00A88-AA16-41C9-A9C2-16994ACC4631}"/>
              </a:ext>
            </a:extLst>
          </p:cNvPr>
          <p:cNvGrpSpPr/>
          <p:nvPr/>
        </p:nvGrpSpPr>
        <p:grpSpPr>
          <a:xfrm>
            <a:off x="8925050" y="3940065"/>
            <a:ext cx="1777929" cy="574922"/>
            <a:chOff x="8925050" y="3940065"/>
            <a:chExt cx="1777929" cy="5749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D16934-6E73-4E6C-BB65-F3FA83D58410}"/>
                </a:ext>
              </a:extLst>
            </p:cNvPr>
            <p:cNvGrpSpPr/>
            <p:nvPr/>
          </p:nvGrpSpPr>
          <p:grpSpPr>
            <a:xfrm>
              <a:off x="9454576" y="3940065"/>
              <a:ext cx="1248403" cy="574922"/>
              <a:chOff x="9330165" y="3887569"/>
              <a:chExt cx="1248403" cy="5749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6" t="-8696" r="-2037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3865EE-A72E-4E13-A8FC-46642C6A6852}"/>
                  </a:ext>
                </a:extLst>
              </p:cNvPr>
              <p:cNvSpPr/>
              <p:nvPr/>
            </p:nvSpPr>
            <p:spPr>
              <a:xfrm>
                <a:off x="9330165" y="3887569"/>
                <a:ext cx="1248403" cy="5749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658C0AF-9B0D-4168-A3B8-310A1AEBF7A6}"/>
                </a:ext>
              </a:extLst>
            </p:cNvPr>
            <p:cNvSpPr/>
            <p:nvPr/>
          </p:nvSpPr>
          <p:spPr>
            <a:xfrm>
              <a:off x="8925050" y="4076623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F8E82F-ABFA-420A-B11D-939618278324}"/>
              </a:ext>
            </a:extLst>
          </p:cNvPr>
          <p:cNvSpPr txBox="1"/>
          <p:nvPr/>
        </p:nvSpPr>
        <p:spPr>
          <a:xfrm>
            <a:off x="1231976" y="5584958"/>
            <a:ext cx="266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Light" panose="00000400000000000000" pitchFamily="2" charset="0"/>
              </a:rPr>
              <a:t>* Denotes reference orbit</a:t>
            </a:r>
          </a:p>
        </p:txBody>
      </p:sp>
    </p:spTree>
    <p:extLst>
      <p:ext uri="{BB962C8B-B14F-4D97-AF65-F5344CB8AC3E}">
        <p14:creationId xmlns:p14="http://schemas.microsoft.com/office/powerpoint/2010/main" val="8118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7172-06CE-4096-8643-C2ACE0B9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VIOD Error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518E011-9AE8-427D-9883-6D781180B46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Reference Orbit (RMSE=7.23%):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𝑇𝑈</m:t>
                        </m:r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=0.1∗2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sz="800" dirty="0"/>
              </a:p>
              <a:p>
                <a:r>
                  <a:rPr lang="en-US" dirty="0"/>
                  <a:t>Target Orbit: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=1.327×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=15.53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=0.9356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=1.932×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518E011-9AE8-427D-9883-6D781180B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182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555A93-E7DB-4418-A6ED-C832862A9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4068" y="174897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Error: 15.39%</a:t>
            </a:r>
          </a:p>
          <a:p>
            <a:r>
              <a:rPr lang="en-US" dirty="0"/>
              <a:t>Monte Carlo Error: 15.01%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DE88-C53F-4CF0-BD68-6A635457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C321-8949-47B5-BBA0-53865683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Example: Earth-Neptune Transfer Orbit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06BA-47D3-4A64-BBC5-0EB9DE1B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14</a:t>
            </a:fld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F53C4D4D-F9AB-4A53-9FF0-B34E0070D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70851" y="2837831"/>
            <a:ext cx="5145674" cy="33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B80D-42BA-42DD-A4B4-E7417807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CFB08-7FCF-4237-A640-9D5798F8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Improved hodograph-based VIOD algorithm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Developed &amp; validated error model for hodograph-based VIOD</a:t>
            </a:r>
          </a:p>
          <a:p>
            <a:pPr algn="l"/>
            <a:endParaRPr lang="en-US" sz="500" dirty="0"/>
          </a:p>
          <a:p>
            <a:pPr marL="0" indent="0" algn="l">
              <a:buNone/>
            </a:pPr>
            <a:r>
              <a:rPr lang="en-US" dirty="0"/>
              <a:t>---</a:t>
            </a:r>
          </a:p>
          <a:p>
            <a:pPr marL="0" indent="0" algn="l">
              <a:buNone/>
            </a:pPr>
            <a:endParaRPr lang="en-US" sz="500" dirty="0"/>
          </a:p>
          <a:p>
            <a:pPr algn="l"/>
            <a:r>
              <a:rPr lang="en-US" dirty="0"/>
              <a:t>Accommodate changes in other parameters</a:t>
            </a:r>
          </a:p>
          <a:p>
            <a:pPr lvl="1" algn="l"/>
            <a:r>
              <a:rPr lang="en-US" dirty="0"/>
              <a:t>e.g., the measurement duration and the number of measurements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Eliminate need for the error of a reference orbit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Generate error bounds from VIOD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184BC-F24A-4EC1-AC87-4E4E7BB5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E7C1A-5120-4032-9BE6-51F27CF4E3CE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5C6E5-1079-4B37-ACE2-FDDB8F07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19E53-112D-452E-90AC-1179BD58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CA96F9-E51C-4A35-86F9-E0DE9052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360"/>
            <a:ext cx="10515600" cy="109728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942E8-46FD-49FD-8B7B-EEFCCE6A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44EC3-8808-4284-B100-CB4821D0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CC10-FD48-47CD-ABB6-843BAF4F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1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4658-BEC1-4B6C-863F-AB3B461A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C151-94BD-4ECF-B5C1-8536C5D2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BE373-5EC9-4ABD-B761-372BB2EAED1E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9206-181A-4D81-B005-48D8E4F3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14959-1CF1-474A-86C5-307A72D5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304D3D85-E183-40FF-93B8-8630EE7F7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605300"/>
                  </p:ext>
                </p:extLst>
              </p:nvPr>
            </p:nvGraphicFramePr>
            <p:xfrm>
              <a:off x="0" y="1759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71F06AA-4FA8-446E-9F50-2CCE3BBDEEB6}">
                    <psez:zmPr id="{191EC0FE-59C1-42D9-A35D-B39551B5CB7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4D3D85-E183-40FF-93B8-8630EE7F7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7596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38AD7A4-151E-461C-A282-6F01652E0D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90021"/>
                  </p:ext>
                </p:extLst>
              </p:nvPr>
            </p:nvGraphicFramePr>
            <p:xfrm>
              <a:off x="3048000" y="1759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F892D2F-16FA-4EBB-9E01-A0096FB1D267}">
                    <psez:zmPr id="{203796BE-6A80-40FA-963B-17F99D80859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38AD7A4-151E-461C-A282-6F01652E0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000" y="17596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B2DABC6D-2843-457E-89D5-148CE7A679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491281"/>
                  </p:ext>
                </p:extLst>
              </p:nvPr>
            </p:nvGraphicFramePr>
            <p:xfrm>
              <a:off x="6096000" y="1759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ECB60-BF9B-48F5-9854-AD2CA015DD97}">
                    <psez:zmPr id="{430BC7E5-120A-4248-9081-3943CE1099F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2DABC6D-2843-457E-89D5-148CE7A679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000" y="17596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C921BA95-76C8-4980-974B-2DAB33E6F2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231624"/>
                  </p:ext>
                </p:extLst>
              </p:nvPr>
            </p:nvGraphicFramePr>
            <p:xfrm>
              <a:off x="9144000" y="175960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18A7816-B63D-432E-AE2C-88BAFB95A5C2}">
                    <psez:zmPr id="{9C56ABA5-F1D3-4F29-A184-6DED9E554AAA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921BA95-76C8-4980-974B-2DAB33E6F2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4000" y="17596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DAB61E8-444F-4BE8-8ACB-6918A84F9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236337"/>
                  </p:ext>
                </p:extLst>
              </p:nvPr>
            </p:nvGraphicFramePr>
            <p:xfrm>
              <a:off x="0" y="39093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3960F84-BCD8-4FC1-AC8F-76FAC5369A19}">
                    <psez:zmPr id="{C3C42B88-B6B5-4D60-A80C-992636CEC1DB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DAB61E8-444F-4BE8-8ACB-6918A84F9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39093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5AE63146-9EA4-4874-BBAD-EF14C3617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498690"/>
                  </p:ext>
                </p:extLst>
              </p:nvPr>
            </p:nvGraphicFramePr>
            <p:xfrm>
              <a:off x="3048000" y="39093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1135AF7-095E-4724-9973-43E6C29F40D2}">
                    <psez:zmPr id="{82ACF350-14D3-4089-8EB4-1B6351B957B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AE63146-9EA4-4874-BBAD-EF14C3617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8000" y="39093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2F282234-3921-45EB-99A0-5BC60BE4FC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010342"/>
                  </p:ext>
                </p:extLst>
              </p:nvPr>
            </p:nvGraphicFramePr>
            <p:xfrm>
              <a:off x="6096000" y="39093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AE9BC8B-1274-414F-9315-3AD8C5FDFEA3}">
                    <psez:zmPr id="{33E786AE-0AF9-4304-908C-D7DE70BF7587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F282234-3921-45EB-99A0-5BC60BE4FC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96000" y="39093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9ABCE224-2257-4904-A6C3-C226E61BE6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3939242"/>
                  </p:ext>
                </p:extLst>
              </p:nvPr>
            </p:nvGraphicFramePr>
            <p:xfrm>
              <a:off x="9144000" y="39093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A5059CB-CBAD-4570-8BA5-3EDD30187A9E}">
                    <psez:zmPr id="{8B2E82BD-9362-4C94-A018-260D97A02846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ABCE224-2257-4904-A6C3-C226E61BE6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44000" y="39093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33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CA96F9-E51C-4A35-86F9-E0DE9052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360"/>
            <a:ext cx="10515600" cy="1097280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942E8-46FD-49FD-8B7B-EEFCCE6A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44EC3-8808-4284-B100-CB4821D0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CC10-FD48-47CD-ABB6-843BAF4F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1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D070AB-AA7F-4D2A-B34F-2DF691EA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1C7948-E535-4F39-91B5-EACA033E4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Contribution 1</a:t>
            </a:r>
          </a:p>
          <a:p>
            <a:pPr lvl="1"/>
            <a:r>
              <a:rPr lang="en-US" dirty="0"/>
              <a:t>Accuracy improvement to an existing VIOD algorithm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dirty="0"/>
              <a:t>Contribution 2</a:t>
            </a:r>
          </a:p>
          <a:p>
            <a:pPr lvl="1"/>
            <a:r>
              <a:rPr lang="en-US" dirty="0"/>
              <a:t>New analytic error model for hodograph-based VIOD algorithms</a:t>
            </a:r>
          </a:p>
          <a:p>
            <a:pPr lvl="1"/>
            <a:r>
              <a:rPr lang="en-US" dirty="0"/>
              <a:t>Demonstrated error model accuracy</a:t>
            </a:r>
          </a:p>
          <a:p>
            <a:pPr lvl="1"/>
            <a:r>
              <a:rPr lang="en-US" dirty="0"/>
              <a:t>Error prediction example using analytic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1256-D7D1-4940-A8C0-BD51F076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554D8-A64B-4D90-9AB8-A2818BEE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9D1A-DD1B-431F-A4C4-2402E653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070A-A2AC-4D7C-8764-C8706563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91DCB5-C3CC-480A-B895-5143FD63B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8975"/>
            <a:ext cx="4471507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Velocity-based initial orbit determination (VIOD)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Uses only velocity vectors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Does not depend on the Deep Space Network</a:t>
            </a:r>
          </a:p>
          <a:p>
            <a:pPr lvl="1"/>
            <a:r>
              <a:rPr lang="en-US" dirty="0"/>
              <a:t>Little error analysis has been previously performed</a:t>
            </a:r>
          </a:p>
          <a:p>
            <a:pPr lvl="1"/>
            <a:r>
              <a:rPr lang="en-US" dirty="0"/>
              <a:t>No error models have been previously developed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BC5B-239E-4DE5-BB6B-6F298B81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1B7A-EB87-4206-96E9-887189CE4DF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E1400-081C-4FBE-9D25-143702E1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002B-12FC-4F40-B746-B80509B5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0E3F5D8-FDB3-478B-B666-EFCAEB5CAB4C}"/>
              </a:ext>
            </a:extLst>
          </p:cNvPr>
          <p:cNvGrpSpPr/>
          <p:nvPr/>
        </p:nvGrpSpPr>
        <p:grpSpPr>
          <a:xfrm>
            <a:off x="5750692" y="1278033"/>
            <a:ext cx="6216283" cy="4127602"/>
            <a:chOff x="5750692" y="1278033"/>
            <a:chExt cx="6216283" cy="4127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19CFED7-D60B-4E7F-9C7D-28782D025D86}"/>
                </a:ext>
              </a:extLst>
            </p:cNvPr>
            <p:cNvGrpSpPr/>
            <p:nvPr/>
          </p:nvGrpSpPr>
          <p:grpSpPr>
            <a:xfrm>
              <a:off x="6099357" y="1609630"/>
              <a:ext cx="3011692" cy="3796005"/>
              <a:chOff x="6099357" y="1609630"/>
              <a:chExt cx="3011692" cy="3796005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D0E49CFA-E1C0-4DEA-B669-C9D212559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8196E82-B261-4368-B5F4-FB683EED7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BF018A1-3932-449B-8412-20BCDB2292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1656" y="2157327"/>
                <a:ext cx="961510" cy="2452779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B1850F6-F81D-4C65-A46D-BEEBF22995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47176" y="1692247"/>
                <a:ext cx="459937" cy="842887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445F154-1A54-46DF-A43D-865FF86808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6820" y="1609630"/>
                <a:ext cx="899008" cy="140926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650850A2-3434-4717-9F6A-C89AAA620C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9357" y="2159355"/>
                <a:ext cx="686826" cy="767003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9F30634-3558-4CF2-BC67-280674F7C1D0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>
                <a:off x="7753166" y="4610106"/>
                <a:ext cx="0" cy="7955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55116A94-BE56-49EE-A137-EA7D8E8385A9}"/>
                  </a:ext>
                </a:extLst>
              </p:cNvPr>
              <p:cNvSpPr/>
              <p:nvPr/>
            </p:nvSpPr>
            <p:spPr>
              <a:xfrm>
                <a:off x="7433127" y="4293661"/>
                <a:ext cx="640080" cy="640080"/>
              </a:xfrm>
              <a:prstGeom prst="arc">
                <a:avLst>
                  <a:gd name="adj1" fmla="val 15019328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E014A259-9077-4A30-93DC-E0B00CBB67A2}"/>
                  </a:ext>
                </a:extLst>
              </p:cNvPr>
              <p:cNvSpPr/>
              <p:nvPr/>
            </p:nvSpPr>
            <p:spPr>
              <a:xfrm>
                <a:off x="7295965" y="4156882"/>
                <a:ext cx="914400" cy="914400"/>
              </a:xfrm>
              <a:prstGeom prst="arc">
                <a:avLst>
                  <a:gd name="adj1" fmla="val 16463494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13203837-800D-420E-8CA4-D01AF07521F5}"/>
                  </a:ext>
                </a:extLst>
              </p:cNvPr>
              <p:cNvSpPr/>
              <p:nvPr/>
            </p:nvSpPr>
            <p:spPr>
              <a:xfrm>
                <a:off x="7161758" y="4015746"/>
                <a:ext cx="1188720" cy="1188720"/>
              </a:xfrm>
              <a:prstGeom prst="arc">
                <a:avLst>
                  <a:gd name="adj1" fmla="val 18045472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AC8C665-445E-4699-B34F-D944EC43BF2E}"/>
                  </a:ext>
                </a:extLst>
              </p:cNvPr>
              <p:cNvSpPr/>
              <p:nvPr/>
            </p:nvSpPr>
            <p:spPr>
              <a:xfrm>
                <a:off x="6395281" y="1980921"/>
                <a:ext cx="2715768" cy="3291840"/>
              </a:xfrm>
              <a:prstGeom prst="arc">
                <a:avLst>
                  <a:gd name="adj1" fmla="val 18208736"/>
                  <a:gd name="adj2" fmla="val 19293161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7D70822-7BC2-42E2-9A68-FC30026D17E6}"/>
                  </a:ext>
                </a:extLst>
              </p:cNvPr>
              <p:cNvSpPr/>
              <p:nvPr/>
            </p:nvSpPr>
            <p:spPr>
              <a:xfrm>
                <a:off x="6395281" y="1978214"/>
                <a:ext cx="2715768" cy="3291840"/>
              </a:xfrm>
              <a:prstGeom prst="arc">
                <a:avLst>
                  <a:gd name="adj1" fmla="val 15602546"/>
                  <a:gd name="adj2" fmla="val 17575740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DE4CB2F-14A1-4893-8432-439B734D3370}"/>
                  </a:ext>
                </a:extLst>
              </p:cNvPr>
              <p:cNvSpPr/>
              <p:nvPr/>
            </p:nvSpPr>
            <p:spPr>
              <a:xfrm>
                <a:off x="6395281" y="1975507"/>
                <a:ext cx="2715768" cy="3291840"/>
              </a:xfrm>
              <a:prstGeom prst="arc">
                <a:avLst>
                  <a:gd name="adj1" fmla="val 14102822"/>
                  <a:gd name="adj2" fmla="val 14978648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B7C5A08-B72E-41DF-BCD6-D9087235676E}"/>
                </a:ext>
              </a:extLst>
            </p:cNvPr>
            <p:cNvGrpSpPr/>
            <p:nvPr/>
          </p:nvGrpSpPr>
          <p:grpSpPr>
            <a:xfrm>
              <a:off x="5750692" y="1278033"/>
              <a:ext cx="6216283" cy="3295258"/>
              <a:chOff x="5750692" y="1278033"/>
              <a:chExt cx="6216283" cy="329525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15D654-46C7-417E-8526-7C61A631E06D}"/>
                  </a:ext>
                </a:extLst>
              </p:cNvPr>
              <p:cNvSpPr txBox="1"/>
              <p:nvPr/>
            </p:nvSpPr>
            <p:spPr>
              <a:xfrm>
                <a:off x="8363748" y="1383212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C27B215-8AD4-4A40-B70D-6F179C5C77AB}"/>
                  </a:ext>
                </a:extLst>
              </p:cNvPr>
              <p:cNvGrpSpPr/>
              <p:nvPr/>
            </p:nvGrpSpPr>
            <p:grpSpPr>
              <a:xfrm>
                <a:off x="5750692" y="1278033"/>
                <a:ext cx="6216283" cy="3295258"/>
                <a:chOff x="5750692" y="1278033"/>
                <a:chExt cx="6216283" cy="3295258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8E0FFFE-E3F4-470E-BC2F-CE620130969E}"/>
                    </a:ext>
                  </a:extLst>
                </p:cNvPr>
                <p:cNvSpPr txBox="1"/>
                <p:nvPr/>
              </p:nvSpPr>
              <p:spPr>
                <a:xfrm>
                  <a:off x="8279693" y="3012483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4E49E13-C89F-4746-91AE-97BD2CC69549}"/>
                    </a:ext>
                  </a:extLst>
                </p:cNvPr>
                <p:cNvSpPr txBox="1"/>
                <p:nvPr/>
              </p:nvSpPr>
              <p:spPr>
                <a:xfrm>
                  <a:off x="7549976" y="2613106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80787-5169-42B5-B037-B5742D173F64}"/>
                    </a:ext>
                  </a:extLst>
                </p:cNvPr>
                <p:cNvSpPr txBox="1"/>
                <p:nvPr/>
              </p:nvSpPr>
              <p:spPr>
                <a:xfrm>
                  <a:off x="6847159" y="3043089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AD89253-A28F-4808-A9C2-5436A89353D1}"/>
                    </a:ext>
                  </a:extLst>
                </p:cNvPr>
                <p:cNvSpPr txBox="1"/>
                <p:nvPr/>
              </p:nvSpPr>
              <p:spPr>
                <a:xfrm>
                  <a:off x="6747578" y="1278033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E407DEE-A987-454A-B680-D2F0D93FBC21}"/>
                    </a:ext>
                  </a:extLst>
                </p:cNvPr>
                <p:cNvSpPr txBox="1"/>
                <p:nvPr/>
              </p:nvSpPr>
              <p:spPr>
                <a:xfrm>
                  <a:off x="5750692" y="2653461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B4FA243-50D2-42C0-A71D-61F087D2D0BD}"/>
                    </a:ext>
                  </a:extLst>
                </p:cNvPr>
                <p:cNvSpPr txBox="1"/>
                <p:nvPr/>
              </p:nvSpPr>
              <p:spPr>
                <a:xfrm>
                  <a:off x="7269740" y="4160351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95D1FA6-D69F-4BA5-B1BD-A7FB89E4F967}"/>
                    </a:ext>
                  </a:extLst>
                </p:cNvPr>
                <p:cNvSpPr txBox="1"/>
                <p:nvPr/>
              </p:nvSpPr>
              <p:spPr>
                <a:xfrm>
                  <a:off x="7479423" y="3868997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DC08728-33D3-4B27-81E0-A1633D7C13DB}"/>
                    </a:ext>
                  </a:extLst>
                </p:cNvPr>
                <p:cNvSpPr txBox="1"/>
                <p:nvPr/>
              </p:nvSpPr>
              <p:spPr>
                <a:xfrm>
                  <a:off x="7785165" y="3792435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11E5568-9F22-487D-A551-7AA0A5D41265}"/>
                    </a:ext>
                  </a:extLst>
                </p:cNvPr>
                <p:cNvSpPr txBox="1"/>
                <p:nvPr/>
              </p:nvSpPr>
              <p:spPr>
                <a:xfrm>
                  <a:off x="8334719" y="2090908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17C939B-5B4E-460F-8842-A215F9739AC2}"/>
                    </a:ext>
                  </a:extLst>
                </p:cNvPr>
                <p:cNvSpPr txBox="1"/>
                <p:nvPr/>
              </p:nvSpPr>
              <p:spPr>
                <a:xfrm>
                  <a:off x="7190133" y="1892467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785377D-C4A6-4C53-8E76-E9C5BCB40F19}"/>
                    </a:ext>
                  </a:extLst>
                </p:cNvPr>
                <p:cNvSpPr txBox="1"/>
                <p:nvPr/>
              </p:nvSpPr>
              <p:spPr>
                <a:xfrm>
                  <a:off x="9675021" y="2103936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Gibbs’ Method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5FBC0D6-2AE3-4557-AF75-31A323F5050A}"/>
                    </a:ext>
                  </a:extLst>
                </p:cNvPr>
                <p:cNvSpPr txBox="1"/>
                <p:nvPr/>
              </p:nvSpPr>
              <p:spPr>
                <a:xfrm>
                  <a:off x="9680975" y="2806325"/>
                  <a:ext cx="22860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Laplace’s Method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9B59DB-3B20-40A8-8703-744B6360D4CB}"/>
                    </a:ext>
                  </a:extLst>
                </p:cNvPr>
                <p:cNvSpPr txBox="1"/>
                <p:nvPr/>
              </p:nvSpPr>
              <p:spPr>
                <a:xfrm>
                  <a:off x="9675021" y="3505142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Lambert’s Method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BBF0DC3-9ACE-4E94-A053-9B06FF770EA2}"/>
                    </a:ext>
                  </a:extLst>
                </p:cNvPr>
                <p:cNvSpPr txBox="1"/>
                <p:nvPr/>
              </p:nvSpPr>
              <p:spPr>
                <a:xfrm>
                  <a:off x="9675021" y="4203959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Velocity IOD</a:t>
                  </a: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556332-32AB-4CBD-88C4-D63DD6C32FCA}"/>
                </a:ext>
              </a:extLst>
            </p:cNvPr>
            <p:cNvGrpSpPr/>
            <p:nvPr/>
          </p:nvGrpSpPr>
          <p:grpSpPr>
            <a:xfrm>
              <a:off x="6244406" y="1748035"/>
              <a:ext cx="3017520" cy="3657600"/>
              <a:chOff x="6244406" y="1748035"/>
              <a:chExt cx="3017520" cy="36576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0C226F-CB49-4018-B48E-F119F720D653}"/>
                  </a:ext>
                </a:extLst>
              </p:cNvPr>
              <p:cNvSpPr/>
              <p:nvPr/>
            </p:nvSpPr>
            <p:spPr>
              <a:xfrm>
                <a:off x="7707446" y="456438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AE6AFAE-45F4-460F-937F-A2089A3B7495}"/>
                  </a:ext>
                </a:extLst>
              </p:cNvPr>
              <p:cNvSpPr/>
              <p:nvPr/>
            </p:nvSpPr>
            <p:spPr>
              <a:xfrm rot="16200000">
                <a:off x="5924366" y="2068075"/>
                <a:ext cx="3657600" cy="30175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8185BA0-734A-4404-A015-30A53396E258}"/>
              </a:ext>
            </a:extLst>
          </p:cNvPr>
          <p:cNvGrpSpPr/>
          <p:nvPr/>
        </p:nvGrpSpPr>
        <p:grpSpPr>
          <a:xfrm>
            <a:off x="6791656" y="1748034"/>
            <a:ext cx="5169365" cy="2862074"/>
            <a:chOff x="6791656" y="1748034"/>
            <a:chExt cx="5169365" cy="286207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3FD70A4-8CF1-4B3E-A351-73022EA38C0E}"/>
                </a:ext>
              </a:extLst>
            </p:cNvPr>
            <p:cNvGrpSpPr/>
            <p:nvPr/>
          </p:nvGrpSpPr>
          <p:grpSpPr>
            <a:xfrm>
              <a:off x="6791656" y="1748034"/>
              <a:ext cx="2199031" cy="2862074"/>
              <a:chOff x="6791656" y="1748034"/>
              <a:chExt cx="2199031" cy="2862074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489B2B5-6C49-459F-988E-F1E1AB7547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1DCFF01-E63D-4270-9125-4DDDACE2E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1315031-979F-4E7A-8E08-41C579CF9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1656" y="2157327"/>
                <a:ext cx="961510" cy="24527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F0C667D-F270-48A4-8585-13E2A6904695}"/>
                  </a:ext>
                </a:extLst>
              </p:cNvPr>
              <p:cNvSpPr txBox="1"/>
              <p:nvPr/>
            </p:nvSpPr>
            <p:spPr>
              <a:xfrm>
                <a:off x="8276596" y="301248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25C813D-45A6-4E8C-AF9E-CDAE698AD213}"/>
                  </a:ext>
                </a:extLst>
              </p:cNvPr>
              <p:cNvSpPr txBox="1"/>
              <p:nvPr/>
            </p:nvSpPr>
            <p:spPr>
              <a:xfrm>
                <a:off x="7546879" y="2613106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9FA622E-36F7-4201-BD9E-CC52FC7A084A}"/>
                  </a:ext>
                </a:extLst>
              </p:cNvPr>
              <p:cNvSpPr txBox="1"/>
              <p:nvPr/>
            </p:nvSpPr>
            <p:spPr>
              <a:xfrm>
                <a:off x="6844062" y="3043089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2FC1B2-5712-4280-A829-04AB802CFAF8}"/>
                </a:ext>
              </a:extLst>
            </p:cNvPr>
            <p:cNvSpPr txBox="1"/>
            <p:nvPr/>
          </p:nvSpPr>
          <p:spPr>
            <a:xfrm>
              <a:off x="9675021" y="2103936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Gibbs’ Method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A3D5BA-B277-436A-B734-2AD416958E6F}"/>
              </a:ext>
            </a:extLst>
          </p:cNvPr>
          <p:cNvGrpSpPr/>
          <p:nvPr/>
        </p:nvGrpSpPr>
        <p:grpSpPr>
          <a:xfrm>
            <a:off x="6395281" y="1890740"/>
            <a:ext cx="5571694" cy="3514895"/>
            <a:chOff x="6395281" y="1890740"/>
            <a:chExt cx="5571694" cy="351489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7A5018A-2D82-4159-A032-E26AD807613B}"/>
                </a:ext>
              </a:extLst>
            </p:cNvPr>
            <p:cNvGrpSpPr/>
            <p:nvPr/>
          </p:nvGrpSpPr>
          <p:grpSpPr>
            <a:xfrm>
              <a:off x="7161758" y="3792435"/>
              <a:ext cx="1188720" cy="1613200"/>
              <a:chOff x="7161758" y="3792435"/>
              <a:chExt cx="1188720" cy="1613200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35B3568-E549-4BE2-8270-32F5720E3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166" y="4610106"/>
                <a:ext cx="0" cy="79552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68D92BCE-A36C-43C7-B6BA-5CB614E0620C}"/>
                  </a:ext>
                </a:extLst>
              </p:cNvPr>
              <p:cNvSpPr/>
              <p:nvPr/>
            </p:nvSpPr>
            <p:spPr>
              <a:xfrm>
                <a:off x="7433127" y="4293661"/>
                <a:ext cx="640080" cy="640080"/>
              </a:xfrm>
              <a:prstGeom prst="arc">
                <a:avLst>
                  <a:gd name="adj1" fmla="val 15019328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EA2277CD-70EC-4456-8DB5-4FF939B35E58}"/>
                  </a:ext>
                </a:extLst>
              </p:cNvPr>
              <p:cNvSpPr/>
              <p:nvPr/>
            </p:nvSpPr>
            <p:spPr>
              <a:xfrm>
                <a:off x="7295965" y="4156882"/>
                <a:ext cx="914400" cy="914400"/>
              </a:xfrm>
              <a:prstGeom prst="arc">
                <a:avLst>
                  <a:gd name="adj1" fmla="val 16463494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56959F56-58B8-4C7D-BD9E-0ACB61BF99FB}"/>
                  </a:ext>
                </a:extLst>
              </p:cNvPr>
              <p:cNvSpPr/>
              <p:nvPr/>
            </p:nvSpPr>
            <p:spPr>
              <a:xfrm>
                <a:off x="7161758" y="4015746"/>
                <a:ext cx="1188720" cy="1188720"/>
              </a:xfrm>
              <a:prstGeom prst="arc">
                <a:avLst>
                  <a:gd name="adj1" fmla="val 18045472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5135285-E3B2-4B96-BB34-638D7797060F}"/>
                  </a:ext>
                </a:extLst>
              </p:cNvPr>
              <p:cNvSpPr txBox="1"/>
              <p:nvPr/>
            </p:nvSpPr>
            <p:spPr>
              <a:xfrm>
                <a:off x="7266643" y="4160351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C12639-BAE8-4773-A9B1-D836AFB85E86}"/>
                  </a:ext>
                </a:extLst>
              </p:cNvPr>
              <p:cNvSpPr txBox="1"/>
              <p:nvPr/>
            </p:nvSpPr>
            <p:spPr>
              <a:xfrm>
                <a:off x="7476326" y="3868997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D273639-E82A-4118-81F2-092F632EC5C6}"/>
                  </a:ext>
                </a:extLst>
              </p:cNvPr>
              <p:cNvSpPr txBox="1"/>
              <p:nvPr/>
            </p:nvSpPr>
            <p:spPr>
              <a:xfrm>
                <a:off x="7782068" y="3792435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5B66A9A-BAC2-4BB4-95E6-C0CFB0866701}"/>
                </a:ext>
              </a:extLst>
            </p:cNvPr>
            <p:cNvGrpSpPr/>
            <p:nvPr/>
          </p:nvGrpSpPr>
          <p:grpSpPr>
            <a:xfrm>
              <a:off x="6395281" y="1890740"/>
              <a:ext cx="2715768" cy="3380294"/>
              <a:chOff x="6395281" y="1890740"/>
              <a:chExt cx="2715768" cy="3380294"/>
            </a:xfrm>
          </p:grpSpPr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C0CB230D-91E8-4303-9FAA-34AF6F6B2031}"/>
                  </a:ext>
                </a:extLst>
              </p:cNvPr>
              <p:cNvSpPr/>
              <p:nvPr/>
            </p:nvSpPr>
            <p:spPr>
              <a:xfrm>
                <a:off x="6395281" y="1979194"/>
                <a:ext cx="2715768" cy="3291840"/>
              </a:xfrm>
              <a:prstGeom prst="arc">
                <a:avLst>
                  <a:gd name="adj1" fmla="val 18208736"/>
                  <a:gd name="adj2" fmla="val 19287217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6FF9FEEC-2413-4359-A108-450296BD7F46}"/>
                  </a:ext>
                </a:extLst>
              </p:cNvPr>
              <p:cNvSpPr/>
              <p:nvPr/>
            </p:nvSpPr>
            <p:spPr>
              <a:xfrm>
                <a:off x="6395281" y="1976487"/>
                <a:ext cx="2715768" cy="3291840"/>
              </a:xfrm>
              <a:prstGeom prst="arc">
                <a:avLst>
                  <a:gd name="adj1" fmla="val 15602546"/>
                  <a:gd name="adj2" fmla="val 1757574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1535D746-5A1A-408D-87CC-1A5417CCD92F}"/>
                  </a:ext>
                </a:extLst>
              </p:cNvPr>
              <p:cNvSpPr/>
              <p:nvPr/>
            </p:nvSpPr>
            <p:spPr>
              <a:xfrm>
                <a:off x="6395281" y="1973780"/>
                <a:ext cx="2715768" cy="3291840"/>
              </a:xfrm>
              <a:prstGeom prst="arc">
                <a:avLst>
                  <a:gd name="adj1" fmla="val 14102822"/>
                  <a:gd name="adj2" fmla="val 1497864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EA11FB9-B3BD-4F50-BCC5-7C4FD1CE9D72}"/>
                  </a:ext>
                </a:extLst>
              </p:cNvPr>
              <p:cNvSpPr txBox="1"/>
              <p:nvPr/>
            </p:nvSpPr>
            <p:spPr>
              <a:xfrm>
                <a:off x="8331622" y="208918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2A37DB4-DC83-48E8-AE5A-8B2404347FFD}"/>
                  </a:ext>
                </a:extLst>
              </p:cNvPr>
              <p:cNvSpPr txBox="1"/>
              <p:nvPr/>
            </p:nvSpPr>
            <p:spPr>
              <a:xfrm>
                <a:off x="7190133" y="1890740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24712B-9F0A-4CB5-BA89-D149C5B6C262}"/>
                </a:ext>
              </a:extLst>
            </p:cNvPr>
            <p:cNvSpPr txBox="1"/>
            <p:nvPr/>
          </p:nvSpPr>
          <p:spPr>
            <a:xfrm>
              <a:off x="9680975" y="2806325"/>
              <a:ext cx="228600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Laplace’s Method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2DA1C60-00D4-4971-99DC-8B194B446891}"/>
              </a:ext>
            </a:extLst>
          </p:cNvPr>
          <p:cNvGrpSpPr/>
          <p:nvPr/>
        </p:nvGrpSpPr>
        <p:grpSpPr>
          <a:xfrm>
            <a:off x="6395281" y="1748034"/>
            <a:ext cx="5565740" cy="3523000"/>
            <a:chOff x="6395281" y="1748034"/>
            <a:chExt cx="5565740" cy="352300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1AC59E6-B00D-454D-A503-23560A34FA9B}"/>
                </a:ext>
              </a:extLst>
            </p:cNvPr>
            <p:cNvGrpSpPr/>
            <p:nvPr/>
          </p:nvGrpSpPr>
          <p:grpSpPr>
            <a:xfrm>
              <a:off x="6395281" y="1976487"/>
              <a:ext cx="2715768" cy="3294547"/>
              <a:chOff x="6395281" y="1976487"/>
              <a:chExt cx="2715768" cy="3294547"/>
            </a:xfrm>
          </p:grpSpPr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C8C13228-398B-4221-8A86-7FEA2CF9F7BD}"/>
                  </a:ext>
                </a:extLst>
              </p:cNvPr>
              <p:cNvSpPr/>
              <p:nvPr/>
            </p:nvSpPr>
            <p:spPr>
              <a:xfrm>
                <a:off x="6395281" y="1979194"/>
                <a:ext cx="2715768" cy="3291840"/>
              </a:xfrm>
              <a:prstGeom prst="arc">
                <a:avLst>
                  <a:gd name="adj1" fmla="val 18208736"/>
                  <a:gd name="adj2" fmla="val 1926068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77C6F14F-E296-4CBD-9698-4EB47A4D4E90}"/>
                  </a:ext>
                </a:extLst>
              </p:cNvPr>
              <p:cNvSpPr/>
              <p:nvPr/>
            </p:nvSpPr>
            <p:spPr>
              <a:xfrm>
                <a:off x="6395281" y="1976487"/>
                <a:ext cx="2715768" cy="3291840"/>
              </a:xfrm>
              <a:prstGeom prst="arc">
                <a:avLst>
                  <a:gd name="adj1" fmla="val 16608580"/>
                  <a:gd name="adj2" fmla="val 1757574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39FD219-D95A-4FF4-AC45-3E022F8B1F08}"/>
                  </a:ext>
                </a:extLst>
              </p:cNvPr>
              <p:cNvSpPr txBox="1"/>
              <p:nvPr/>
            </p:nvSpPr>
            <p:spPr>
              <a:xfrm>
                <a:off x="8331622" y="208918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6CBBBD1-30AF-496A-B420-1000223C4207}"/>
                </a:ext>
              </a:extLst>
            </p:cNvPr>
            <p:cNvSpPr txBox="1"/>
            <p:nvPr/>
          </p:nvSpPr>
          <p:spPr>
            <a:xfrm>
              <a:off x="9675021" y="3505142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Lambert’s Method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288146B-FA0D-4DA1-BDF9-7341146C3C2F}"/>
                </a:ext>
              </a:extLst>
            </p:cNvPr>
            <p:cNvGrpSpPr/>
            <p:nvPr/>
          </p:nvGrpSpPr>
          <p:grpSpPr>
            <a:xfrm>
              <a:off x="7546879" y="1748034"/>
              <a:ext cx="1443808" cy="2862074"/>
              <a:chOff x="7546879" y="1748034"/>
              <a:chExt cx="1443808" cy="2862074"/>
            </a:xfrm>
          </p:grpSpPr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08C8CD5-AD6D-43AD-B67D-F9FDF90F3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B950C118-1776-471A-ACEC-C00B023C0A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B99DBE5-1DB2-4F3F-91AA-A9B1B39BDDD3}"/>
                  </a:ext>
                </a:extLst>
              </p:cNvPr>
              <p:cNvSpPr txBox="1"/>
              <p:nvPr/>
            </p:nvSpPr>
            <p:spPr>
              <a:xfrm>
                <a:off x="8276596" y="301248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98A6D02-40FD-4FE0-B1D7-0ABE16C2C177}"/>
                  </a:ext>
                </a:extLst>
              </p:cNvPr>
              <p:cNvSpPr txBox="1"/>
              <p:nvPr/>
            </p:nvSpPr>
            <p:spPr>
              <a:xfrm>
                <a:off x="7546879" y="2613106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727983B-7B53-45AC-8C5C-D682104697D9}"/>
              </a:ext>
            </a:extLst>
          </p:cNvPr>
          <p:cNvGrpSpPr/>
          <p:nvPr/>
        </p:nvGrpSpPr>
        <p:grpSpPr>
          <a:xfrm>
            <a:off x="5750692" y="1278033"/>
            <a:ext cx="6210329" cy="3295258"/>
            <a:chOff x="5750692" y="1278033"/>
            <a:chExt cx="6210329" cy="329525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3253801-F6D5-498F-B18A-E19D2258EBF1}"/>
                </a:ext>
              </a:extLst>
            </p:cNvPr>
            <p:cNvGrpSpPr/>
            <p:nvPr/>
          </p:nvGrpSpPr>
          <p:grpSpPr>
            <a:xfrm>
              <a:off x="5750692" y="1278033"/>
              <a:ext cx="3256421" cy="1713982"/>
              <a:chOff x="5750692" y="1278033"/>
              <a:chExt cx="3256421" cy="1713982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05B4E6DC-6F7B-4C4E-9E70-C28DBBC83D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47176" y="1692247"/>
                <a:ext cx="459937" cy="8428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7B67EB8E-07F1-4999-9BAE-E376922A6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6820" y="1609630"/>
                <a:ext cx="899008" cy="1409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AFE08A07-A1D6-41F2-B437-E9A10FE46E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9357" y="2159355"/>
                <a:ext cx="686826" cy="7670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E9EAB41-D515-4B0A-9064-F39DF5336DE2}"/>
                  </a:ext>
                </a:extLst>
              </p:cNvPr>
              <p:cNvSpPr txBox="1"/>
              <p:nvPr/>
            </p:nvSpPr>
            <p:spPr>
              <a:xfrm>
                <a:off x="8363748" y="1383212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7C6F8E5-E9EF-4B93-8397-89B466635BD5}"/>
                  </a:ext>
                </a:extLst>
              </p:cNvPr>
              <p:cNvSpPr txBox="1"/>
              <p:nvPr/>
            </p:nvSpPr>
            <p:spPr>
              <a:xfrm>
                <a:off x="6747578" y="127803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FF83781-6F89-45C4-82A5-0B6872487A77}"/>
                  </a:ext>
                </a:extLst>
              </p:cNvPr>
              <p:cNvSpPr txBox="1"/>
              <p:nvPr/>
            </p:nvSpPr>
            <p:spPr>
              <a:xfrm>
                <a:off x="5750692" y="265346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4442FFF-5655-4C8B-AA86-1B2CA0DE1173}"/>
                </a:ext>
              </a:extLst>
            </p:cNvPr>
            <p:cNvSpPr txBox="1"/>
            <p:nvPr/>
          </p:nvSpPr>
          <p:spPr>
            <a:xfrm>
              <a:off x="9675021" y="4203959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Velocity IOD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E06DAF0-8CEC-4310-904C-04E20C04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96" y="819907"/>
            <a:ext cx="3883252" cy="3911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A2BC7-8EF6-4BE5-81C6-D0861F49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Energy Method (EM)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9C310-E6B6-458A-A55F-6E514340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90B1-7E56-49DE-BCCD-1F3E4619101A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68D2-7145-48DA-8272-C88AE1A6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B8E9D-234C-462F-BDA7-A80219E0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20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72512A-957D-46C3-97DA-3EFA2D71AC31}"/>
              </a:ext>
            </a:extLst>
          </p:cNvPr>
          <p:cNvGrpSpPr/>
          <p:nvPr/>
        </p:nvGrpSpPr>
        <p:grpSpPr>
          <a:xfrm>
            <a:off x="1114743" y="1707706"/>
            <a:ext cx="2831782" cy="863321"/>
            <a:chOff x="1114743" y="1778881"/>
            <a:chExt cx="2831782" cy="86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414381-4DB9-42F1-A3AE-0F09E88CA0AB}"/>
                    </a:ext>
                  </a:extLst>
                </p:cNvPr>
                <p:cNvSpPr txBox="1"/>
                <p:nvPr/>
              </p:nvSpPr>
              <p:spPr>
                <a:xfrm>
                  <a:off x="1114743" y="1778881"/>
                  <a:ext cx="1551579" cy="3239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414381-4DB9-42F1-A3AE-0F09E88CA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743" y="1778881"/>
                  <a:ext cx="1551579" cy="323935"/>
                </a:xfrm>
                <a:prstGeom prst="rect">
                  <a:avLst/>
                </a:prstGeom>
                <a:blipFill>
                  <a:blip r:embed="rId3"/>
                  <a:stretch>
                    <a:fillRect l="-1969" r="-1181" b="-169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174D1B-90D9-43E5-B39E-FBE2C0C288D3}"/>
                    </a:ext>
                  </a:extLst>
                </p:cNvPr>
                <p:cNvSpPr txBox="1"/>
                <p:nvPr/>
              </p:nvSpPr>
              <p:spPr>
                <a:xfrm>
                  <a:off x="1114743" y="2226596"/>
                  <a:ext cx="1644233" cy="3239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174D1B-90D9-43E5-B39E-FBE2C0C28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743" y="2226596"/>
                  <a:ext cx="1644233" cy="323935"/>
                </a:xfrm>
                <a:prstGeom prst="rect">
                  <a:avLst/>
                </a:prstGeom>
                <a:blipFill>
                  <a:blip r:embed="rId4"/>
                  <a:stretch>
                    <a:fillRect l="-1481" r="-1111" b="-169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B282FD-3DAC-4377-A191-BAA72A7C4E9D}"/>
                    </a:ext>
                  </a:extLst>
                </p:cNvPr>
                <p:cNvSpPr txBox="1"/>
                <p:nvPr/>
              </p:nvSpPr>
              <p:spPr>
                <a:xfrm>
                  <a:off x="2942339" y="2118789"/>
                  <a:ext cx="1004186" cy="5234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B282FD-3DAC-4377-A191-BAA72A7C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39" y="2118789"/>
                  <a:ext cx="1004186" cy="5234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0C6A67E-D24F-4BAE-B919-D07D50830CBD}"/>
              </a:ext>
            </a:extLst>
          </p:cNvPr>
          <p:cNvSpPr txBox="1"/>
          <p:nvPr/>
        </p:nvSpPr>
        <p:spPr>
          <a:xfrm>
            <a:off x="8542955" y="4830713"/>
            <a:ext cx="318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A. Christian and C. L. </a:t>
            </a:r>
            <a:r>
              <a:rPr lang="en-US" sz="1200" dirty="0" err="1"/>
              <a:t>Hollenberg</a:t>
            </a:r>
            <a:r>
              <a:rPr lang="en-US" sz="1200" dirty="0"/>
              <a:t>, “Initial Orbit Determination from Three Velocity Vectors,” Journal of Guidance, Control, and Dynamics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EDFAC0-8C72-4ABD-A7E9-ADCDCC954842}"/>
              </a:ext>
            </a:extLst>
          </p:cNvPr>
          <p:cNvSpPr/>
          <p:nvPr/>
        </p:nvSpPr>
        <p:spPr>
          <a:xfrm>
            <a:off x="1023117" y="1631057"/>
            <a:ext cx="3110848" cy="10354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4FA331F-3E32-426C-AEC9-85C6B184EE47}"/>
              </a:ext>
            </a:extLst>
          </p:cNvPr>
          <p:cNvGrpSpPr/>
          <p:nvPr/>
        </p:nvGrpSpPr>
        <p:grpSpPr>
          <a:xfrm>
            <a:off x="4840529" y="1631057"/>
            <a:ext cx="3284658" cy="794017"/>
            <a:chOff x="4840529" y="1631057"/>
            <a:chExt cx="3284658" cy="79401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1D4D49-9757-4648-8D67-E6D4BF52B6D0}"/>
                </a:ext>
              </a:extLst>
            </p:cNvPr>
            <p:cNvGrpSpPr/>
            <p:nvPr/>
          </p:nvGrpSpPr>
          <p:grpSpPr>
            <a:xfrm>
              <a:off x="4932155" y="1685906"/>
              <a:ext cx="3086095" cy="629724"/>
              <a:chOff x="1114743" y="4076346"/>
              <a:chExt cx="3086095" cy="6297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9BAE8B8-6F7C-4C37-A499-E1F0E35C5BB4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743" y="4180452"/>
                    <a:ext cx="1008994" cy="5193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9BAE8B8-6F7C-4C37-A499-E1F0E35C5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743" y="4180452"/>
                    <a:ext cx="1008994" cy="51930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D32306E-2953-4B36-8C35-42054A12428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4767" y="4076346"/>
                    <a:ext cx="1806071" cy="6297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D32306E-2953-4B36-8C35-42054A124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4767" y="4076346"/>
                    <a:ext cx="1806071" cy="6297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168D8B-FB67-492A-81D2-5AC2F8E9CC84}"/>
                </a:ext>
              </a:extLst>
            </p:cNvPr>
            <p:cNvSpPr/>
            <p:nvPr/>
          </p:nvSpPr>
          <p:spPr>
            <a:xfrm>
              <a:off x="4840529" y="1631057"/>
              <a:ext cx="3284658" cy="794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B69A5-53AA-4911-B4DC-485B32CAF03F}"/>
                  </a:ext>
                </a:extLst>
              </p:cNvPr>
              <p:cNvSpPr txBox="1"/>
              <p:nvPr/>
            </p:nvSpPr>
            <p:spPr>
              <a:xfrm>
                <a:off x="4898197" y="3559628"/>
                <a:ext cx="3363678" cy="602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3B69A5-53AA-4911-B4DC-485B32CA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197" y="3559628"/>
                <a:ext cx="3363678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1C352D-B504-4E03-8644-87BB31F88C7B}"/>
                  </a:ext>
                </a:extLst>
              </p:cNvPr>
              <p:cNvSpPr txBox="1"/>
              <p:nvPr/>
            </p:nvSpPr>
            <p:spPr>
              <a:xfrm>
                <a:off x="4898197" y="2770640"/>
                <a:ext cx="1920782" cy="688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1C352D-B504-4E03-8644-87BB31F8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197" y="2770640"/>
                <a:ext cx="1920782" cy="688202"/>
              </a:xfrm>
              <a:prstGeom prst="rect">
                <a:avLst/>
              </a:prstGeom>
              <a:blipFill>
                <a:blip r:embed="rId9"/>
                <a:stretch>
                  <a:fillRect b="-8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D4B2F4-0882-4201-AACD-2AD6349F146C}"/>
                  </a:ext>
                </a:extLst>
              </p:cNvPr>
              <p:cNvSpPr txBox="1"/>
              <p:nvPr/>
            </p:nvSpPr>
            <p:spPr>
              <a:xfrm>
                <a:off x="4898197" y="4274029"/>
                <a:ext cx="2456122" cy="630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D4B2F4-0882-4201-AACD-2AD6349F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197" y="4274029"/>
                <a:ext cx="2456122" cy="6308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B772169D-AFB1-4F30-9DB1-F1D3688ABCE2}"/>
              </a:ext>
            </a:extLst>
          </p:cNvPr>
          <p:cNvSpPr/>
          <p:nvPr/>
        </p:nvSpPr>
        <p:spPr>
          <a:xfrm>
            <a:off x="4840529" y="2700237"/>
            <a:ext cx="3421346" cy="23521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2A2984-1FED-48CA-9726-C5396A2E48D7}"/>
                  </a:ext>
                </a:extLst>
              </p:cNvPr>
              <p:cNvSpPr txBox="1"/>
              <p:nvPr/>
            </p:nvSpPr>
            <p:spPr>
              <a:xfrm>
                <a:off x="1080785" y="2949742"/>
                <a:ext cx="2188100" cy="519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2A2984-1FED-48CA-9726-C5396A2E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85" y="2949742"/>
                <a:ext cx="2188100" cy="5193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885C94-BC37-4115-AC0C-8256B166AE6D}"/>
                  </a:ext>
                </a:extLst>
              </p:cNvPr>
              <p:cNvSpPr txBox="1"/>
              <p:nvPr/>
            </p:nvSpPr>
            <p:spPr>
              <a:xfrm>
                <a:off x="1080785" y="3585526"/>
                <a:ext cx="3088281" cy="538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8885C94-BC37-4115-AC0C-8256B166A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85" y="3585526"/>
                <a:ext cx="3088281" cy="5380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9E1D21C8-CF56-4740-9B8A-A8D3BAA84F14}"/>
              </a:ext>
            </a:extLst>
          </p:cNvPr>
          <p:cNvSpPr/>
          <p:nvPr/>
        </p:nvSpPr>
        <p:spPr>
          <a:xfrm>
            <a:off x="1023117" y="2884169"/>
            <a:ext cx="3421346" cy="21628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707DA4-BA0B-4E6C-A220-A8C534765FA8}"/>
              </a:ext>
            </a:extLst>
          </p:cNvPr>
          <p:cNvGrpSpPr/>
          <p:nvPr/>
        </p:nvGrpSpPr>
        <p:grpSpPr>
          <a:xfrm>
            <a:off x="1080785" y="4236851"/>
            <a:ext cx="2948564" cy="712293"/>
            <a:chOff x="3608825" y="3055547"/>
            <a:chExt cx="2948564" cy="712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0C6E90F-DCA1-4C14-8C8D-5424AADF17F4}"/>
                    </a:ext>
                  </a:extLst>
                </p:cNvPr>
                <p:cNvSpPr txBox="1"/>
                <p:nvPr/>
              </p:nvSpPr>
              <p:spPr>
                <a:xfrm>
                  <a:off x="3608825" y="3055547"/>
                  <a:ext cx="2545312" cy="2993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0C6E90F-DCA1-4C14-8C8D-5424AADF1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825" y="3055547"/>
                  <a:ext cx="2545312" cy="299313"/>
                </a:xfrm>
                <a:prstGeom prst="rect">
                  <a:avLst/>
                </a:prstGeom>
                <a:blipFill>
                  <a:blip r:embed="rId13"/>
                  <a:stretch>
                    <a:fillRect l="-957" r="-1196" b="-265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F44541F-C82C-4708-801C-5699C56253A4}"/>
                    </a:ext>
                  </a:extLst>
                </p:cNvPr>
                <p:cNvSpPr txBox="1"/>
                <p:nvPr/>
              </p:nvSpPr>
              <p:spPr>
                <a:xfrm>
                  <a:off x="4569216" y="3448778"/>
                  <a:ext cx="1988173" cy="319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F44541F-C82C-4708-801C-5699C5625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216" y="3448778"/>
                  <a:ext cx="1988173" cy="319062"/>
                </a:xfrm>
                <a:prstGeom prst="rect">
                  <a:avLst/>
                </a:prstGeom>
                <a:blipFill>
                  <a:blip r:embed="rId14"/>
                  <a:stretch>
                    <a:fillRect l="-920" r="-184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3F3AA5-C764-43B4-8DF5-7A1EF43DBC12}"/>
              </a:ext>
            </a:extLst>
          </p:cNvPr>
          <p:cNvGrpSpPr/>
          <p:nvPr/>
        </p:nvGrpSpPr>
        <p:grpSpPr>
          <a:xfrm>
            <a:off x="1023116" y="5269258"/>
            <a:ext cx="4710006" cy="1035493"/>
            <a:chOff x="1023116" y="5269258"/>
            <a:chExt cx="4710006" cy="1035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C9C31DC-19FE-40F5-B389-7947AAFFAEAC}"/>
                    </a:ext>
                  </a:extLst>
                </p:cNvPr>
                <p:cNvSpPr txBox="1"/>
                <p:nvPr/>
              </p:nvSpPr>
              <p:spPr>
                <a:xfrm>
                  <a:off x="1080785" y="5590795"/>
                  <a:ext cx="1008994" cy="5193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C9C31DC-19FE-40F5-B389-7947AAFF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85" y="5590795"/>
                  <a:ext cx="1008994" cy="5193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54291B2-BA9C-4FD1-99A8-69C7509C070A}"/>
                    </a:ext>
                  </a:extLst>
                </p:cNvPr>
                <p:cNvSpPr txBox="1"/>
                <p:nvPr/>
              </p:nvSpPr>
              <p:spPr>
                <a:xfrm>
                  <a:off x="2282626" y="5393222"/>
                  <a:ext cx="3450496" cy="7909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𝒗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54291B2-BA9C-4FD1-99A8-69C7509C0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626" y="5393222"/>
                  <a:ext cx="3450496" cy="790922"/>
                </a:xfrm>
                <a:prstGeom prst="rect">
                  <a:avLst/>
                </a:prstGeom>
                <a:blipFill>
                  <a:blip r:embed="rId16"/>
                  <a:stretch>
                    <a:fillRect b="-7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FF874EE-E353-4264-994A-AC731E7840A3}"/>
                </a:ext>
              </a:extLst>
            </p:cNvPr>
            <p:cNvSpPr/>
            <p:nvPr/>
          </p:nvSpPr>
          <p:spPr>
            <a:xfrm>
              <a:off x="1023116" y="5269258"/>
              <a:ext cx="4710005" cy="10354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567CC2-2C08-42FB-9A60-8B6165C99789}"/>
              </a:ext>
            </a:extLst>
          </p:cNvPr>
          <p:cNvGrpSpPr/>
          <p:nvPr/>
        </p:nvGrpSpPr>
        <p:grpSpPr>
          <a:xfrm>
            <a:off x="5812690" y="5269258"/>
            <a:ext cx="2356203" cy="1035493"/>
            <a:chOff x="5812690" y="5269258"/>
            <a:chExt cx="2356203" cy="1035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0CD176-70B6-4E15-8BA8-95A02D6688AE}"/>
                    </a:ext>
                  </a:extLst>
                </p:cNvPr>
                <p:cNvSpPr txBox="1"/>
                <p:nvPr/>
              </p:nvSpPr>
              <p:spPr>
                <a:xfrm>
                  <a:off x="6395509" y="5702534"/>
                  <a:ext cx="1690591" cy="5788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0CD176-70B6-4E15-8BA8-95A02D668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509" y="5702534"/>
                  <a:ext cx="1690591" cy="57887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8A8625-21E1-4D28-B69C-1406A8FE3562}"/>
                    </a:ext>
                  </a:extLst>
                </p:cNvPr>
                <p:cNvSpPr txBox="1"/>
                <p:nvPr/>
              </p:nvSpPr>
              <p:spPr>
                <a:xfrm>
                  <a:off x="6395509" y="5285840"/>
                  <a:ext cx="1008545" cy="3041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8A8625-21E1-4D28-B69C-1406A8FE3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509" y="5285840"/>
                  <a:ext cx="1008545" cy="304186"/>
                </a:xfrm>
                <a:prstGeom prst="rect">
                  <a:avLst/>
                </a:prstGeom>
                <a:blipFill>
                  <a:blip r:embed="rId18"/>
                  <a:stretch>
                    <a:fillRect l="-3012" r="-2410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7622504-673E-44F3-94D5-DBC301B2AA8F}"/>
                </a:ext>
              </a:extLst>
            </p:cNvPr>
            <p:cNvSpPr/>
            <p:nvPr/>
          </p:nvSpPr>
          <p:spPr>
            <a:xfrm>
              <a:off x="6312714" y="5269258"/>
              <a:ext cx="1856179" cy="10354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5B8BED13-A485-444A-8FCB-1B885435E16D}"/>
                </a:ext>
              </a:extLst>
            </p:cNvPr>
            <p:cNvSpPr/>
            <p:nvPr/>
          </p:nvSpPr>
          <p:spPr>
            <a:xfrm>
              <a:off x="5812690" y="5646850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41DC57E-A63F-4DE1-8DEB-EE625BEB451E}"/>
              </a:ext>
            </a:extLst>
          </p:cNvPr>
          <p:cNvGrpSpPr/>
          <p:nvPr/>
        </p:nvGrpSpPr>
        <p:grpSpPr>
          <a:xfrm>
            <a:off x="8273055" y="5700922"/>
            <a:ext cx="2185052" cy="439420"/>
            <a:chOff x="8273055" y="5700922"/>
            <a:chExt cx="2185052" cy="439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6AAA73C-6300-4333-9D02-8B5F4250D4D9}"/>
                    </a:ext>
                  </a:extLst>
                </p:cNvPr>
                <p:cNvSpPr txBox="1"/>
                <p:nvPr/>
              </p:nvSpPr>
              <p:spPr>
                <a:xfrm>
                  <a:off x="8914479" y="5757044"/>
                  <a:ext cx="1457130" cy="3041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6AAA73C-6300-4333-9D02-8B5F4250D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4479" y="5757044"/>
                  <a:ext cx="1457130" cy="304186"/>
                </a:xfrm>
                <a:prstGeom prst="rect">
                  <a:avLst/>
                </a:prstGeom>
                <a:blipFill>
                  <a:blip r:embed="rId19"/>
                  <a:stretch>
                    <a:fillRect l="-2092" r="-837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2B8D2E4-6B18-46F1-8A14-22BAE55E9D25}"/>
                </a:ext>
              </a:extLst>
            </p:cNvPr>
            <p:cNvSpPr/>
            <p:nvPr/>
          </p:nvSpPr>
          <p:spPr>
            <a:xfrm>
              <a:off x="8816184" y="5700922"/>
              <a:ext cx="1641923" cy="4394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90B21A83-E9CC-49B3-A1F1-74F0A1377BB8}"/>
                </a:ext>
              </a:extLst>
            </p:cNvPr>
            <p:cNvSpPr/>
            <p:nvPr/>
          </p:nvSpPr>
          <p:spPr>
            <a:xfrm>
              <a:off x="8273055" y="575704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50FFDBF-68D5-40AF-A4E9-96C23E3AE72F}"/>
              </a:ext>
            </a:extLst>
          </p:cNvPr>
          <p:cNvSpPr/>
          <p:nvPr/>
        </p:nvSpPr>
        <p:spPr>
          <a:xfrm rot="5400000">
            <a:off x="247208" y="2622274"/>
            <a:ext cx="1035494" cy="296735"/>
          </a:xfrm>
          <a:prstGeom prst="rightArrow">
            <a:avLst/>
          </a:prstGeom>
          <a:solidFill>
            <a:srgbClr val="A6A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486395E-757B-4758-80AB-93A0CD27E85F}"/>
              </a:ext>
            </a:extLst>
          </p:cNvPr>
          <p:cNvSpPr/>
          <p:nvPr/>
        </p:nvSpPr>
        <p:spPr>
          <a:xfrm rot="5400000">
            <a:off x="241250" y="4999462"/>
            <a:ext cx="1035494" cy="296735"/>
          </a:xfrm>
          <a:prstGeom prst="rightArrow">
            <a:avLst/>
          </a:prstGeom>
          <a:solidFill>
            <a:srgbClr val="A6A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 animBg="1"/>
      <p:bldP spid="64" grpId="0"/>
      <p:bldP spid="65" grpId="0"/>
      <p:bldP spid="66" grpId="0" animBg="1"/>
      <p:bldP spid="78" grpId="0" animBg="1"/>
      <p:bldP spid="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0C3-E59C-4A7C-B009-CD707FD3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Error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772D2-35C3-4B12-B775-237DD56C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2141"/>
                <a:ext cx="10665542" cy="46312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Simulate two-body motion, measure velocities over 10% of orbit</a:t>
                </a:r>
              </a:p>
              <a:p>
                <a:pPr lvl="1"/>
                <a:r>
                  <a:rPr lang="en-US" dirty="0"/>
                  <a:t>Obtain 20 velocity vectors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corresponding positions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𝑇𝑈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Apply independent sensor noise to each measurement</a:t>
                </a:r>
              </a:p>
              <a:p>
                <a:pPr lvl="1"/>
                <a:r>
                  <a:rPr lang="en-US" dirty="0"/>
                  <a:t>Obtain perturbed velocities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Perform VIOD using 3000-sample Monte Carlo simulations</a:t>
                </a:r>
              </a:p>
              <a:p>
                <a:endParaRPr lang="en-US" sz="200" dirty="0"/>
              </a:p>
              <a:p>
                <a:r>
                  <a:rPr lang="en-US" dirty="0"/>
                  <a:t>Calculate relative root-mean-square error of the first 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772D2-35C3-4B12-B775-237DD56C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2141"/>
                <a:ext cx="10665542" cy="4631234"/>
              </a:xfrm>
              <a:blipFill>
                <a:blip r:embed="rId2"/>
                <a:stretch>
                  <a:fillRect l="-800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AECD-C8AD-4208-956E-8775D38C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04A4-6920-4504-AF20-D8F36EEC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552BD-3390-4199-8E01-6CA3C1D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5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C029-C792-4B6F-B98E-22F2D6AD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Semi-major Axis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6CD81-1BB9-42CD-BFD4-6411CB55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105" y="2557723"/>
            <a:ext cx="5693790" cy="3657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15279-7326-4434-BF38-AA0C6BE6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8047-8D6E-4F28-9232-CEED778BF0D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41A5-2254-463F-981F-10DAEA29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14740-BF8B-46E4-B431-B6A622F8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EB61A0-2479-42BA-B5A7-3A76FF09BDF4}"/>
                  </a:ext>
                </a:extLst>
              </p:cNvPr>
              <p:cNvSpPr txBox="1"/>
              <p:nvPr/>
            </p:nvSpPr>
            <p:spPr>
              <a:xfrm>
                <a:off x="4766149" y="1897107"/>
                <a:ext cx="265970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EB61A0-2479-42BA-B5A7-3A76FF09B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149" y="1897107"/>
                <a:ext cx="2659702" cy="335413"/>
              </a:xfrm>
              <a:prstGeom prst="rect">
                <a:avLst/>
              </a:prstGeom>
              <a:blipFill>
                <a:blip r:embed="rId4"/>
                <a:stretch>
                  <a:fillRect l="-1835" r="-160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816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B77E-810B-42B2-9911-F37D2E07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Sensor Noise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879886-3A5E-499A-9E4C-454FA8E01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49" y="2552241"/>
            <a:ext cx="5595302" cy="3657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3F2AB-2887-4A0E-BFE5-2DD6715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4B53-CED0-4D4E-B2BF-13A72995E1C9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4E90-DBDB-4328-8231-0DD63B207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5C589-630E-43C3-9ABC-95BCFEF9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5F7456-3F4C-46ED-BBD1-F3F76F5B3BF6}"/>
                  </a:ext>
                </a:extLst>
              </p:cNvPr>
              <p:cNvSpPr txBox="1"/>
              <p:nvPr/>
            </p:nvSpPr>
            <p:spPr>
              <a:xfrm>
                <a:off x="5386928" y="1923573"/>
                <a:ext cx="141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5F7456-3F4C-46ED-BBD1-F3F76F5B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928" y="1923573"/>
                <a:ext cx="1418144" cy="276999"/>
              </a:xfrm>
              <a:prstGeom prst="rect">
                <a:avLst/>
              </a:prstGeom>
              <a:blipFill>
                <a:blip r:embed="rId4"/>
                <a:stretch>
                  <a:fillRect l="-3879" t="-11111" r="-17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97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22BC-09DD-481C-AF73-432C8D7D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Initial True Anomaly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49A0D3-4701-41DB-B481-90D24C27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946" y="2501477"/>
            <a:ext cx="3383280" cy="338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99A-BA2B-4AE7-BFBE-F3188C11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4615-8327-4E46-9961-C9358BB92CD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1E89-79AE-448E-8A75-5573C3A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D1C-8DB7-494F-8C90-D285D7D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49DB6E-D872-440E-AE1B-F943C508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96697" y="2514868"/>
            <a:ext cx="3410491" cy="33564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D754B5-91FF-47D7-885D-94171E4C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83053" y="2514866"/>
            <a:ext cx="3410491" cy="3356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/>
              <p:nvPr/>
            </p:nvSpPr>
            <p:spPr>
              <a:xfrm>
                <a:off x="1860699" y="5978135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99" y="5978135"/>
                <a:ext cx="777713" cy="276999"/>
              </a:xfrm>
              <a:prstGeom prst="rect">
                <a:avLst/>
              </a:prstGeom>
              <a:blipFill>
                <a:blip r:embed="rId8"/>
                <a:stretch>
                  <a:fillRect l="-3906" r="-703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/>
              <p:nvPr/>
            </p:nvSpPr>
            <p:spPr>
              <a:xfrm>
                <a:off x="5796594" y="5978134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594" y="5978134"/>
                <a:ext cx="777713" cy="276999"/>
              </a:xfrm>
              <a:prstGeom prst="rect">
                <a:avLst/>
              </a:prstGeom>
              <a:blipFill>
                <a:blip r:embed="rId9"/>
                <a:stretch>
                  <a:fillRect l="-3937" r="-78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/>
              <p:nvPr/>
            </p:nvSpPr>
            <p:spPr>
              <a:xfrm>
                <a:off x="9769138" y="5978134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138" y="5978134"/>
                <a:ext cx="777713" cy="276999"/>
              </a:xfrm>
              <a:prstGeom prst="rect">
                <a:avLst/>
              </a:prstGeom>
              <a:blipFill>
                <a:blip r:embed="rId10"/>
                <a:stretch>
                  <a:fillRect l="-3937" r="-70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48593-13AF-4044-8D1F-283452BBEC05}"/>
                  </a:ext>
                </a:extLst>
              </p:cNvPr>
              <p:cNvSpPr txBox="1"/>
              <p:nvPr/>
            </p:nvSpPr>
            <p:spPr>
              <a:xfrm>
                <a:off x="4772356" y="1873711"/>
                <a:ext cx="2502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ℱ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48593-13AF-4044-8D1F-283452BB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56" y="1873711"/>
                <a:ext cx="2502416" cy="276999"/>
              </a:xfrm>
              <a:prstGeom prst="rect">
                <a:avLst/>
              </a:prstGeom>
              <a:blipFill>
                <a:blip r:embed="rId11"/>
                <a:stretch>
                  <a:fillRect l="-1951" t="-8696" r="-73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8">
                <a:extLst>
                  <a:ext uri="{FF2B5EF4-FFF2-40B4-BE49-F238E27FC236}">
                    <a16:creationId xmlns:a16="http://schemas.microsoft.com/office/drawing/2014/main" id="{411D5137-08D6-4E35-B96F-6999047200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8">
                <a:extLst>
                  <a:ext uri="{FF2B5EF4-FFF2-40B4-BE49-F238E27FC236}">
                    <a16:creationId xmlns:a16="http://schemas.microsoft.com/office/drawing/2014/main" id="{411D5137-08D6-4E35-B96F-6999047200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2000" r="-6935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2000" r="-755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02000" r="-6935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02000" r="-75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98039" r="-6935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98039" r="-755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90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D881-923E-4C11-A06E-DA4C9CE3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1FD9-9A9C-4250-A89A-9496879E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Overview of VIOD Algorithms (with proposed improvement)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Comparison of VIOD algorithms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Error Modeling for Hodograph-based VIOD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Validation of Error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Example: Predicting VIOD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8DA06-A8D8-47FB-9708-3E30B83F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EF1A-6256-43B3-AFD0-DCD59F82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2C200-2488-4553-80FA-7E47C213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A299-264F-44B7-A144-AF85D14C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Orbit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439E-CDA7-4DC8-AA33-9BD6686A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71E6-D3A9-45D1-81A6-7B503DA78747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9F44-6A8F-422B-80AE-CFFEE90D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DF716-8AD3-4DDC-82CC-21B38C72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4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6377E6-F93B-4717-88CF-DF9C133A7956}"/>
              </a:ext>
            </a:extLst>
          </p:cNvPr>
          <p:cNvCxnSpPr>
            <a:cxnSpLocks/>
          </p:cNvCxnSpPr>
          <p:nvPr/>
        </p:nvCxnSpPr>
        <p:spPr>
          <a:xfrm rot="10800000">
            <a:off x="7908283" y="1658574"/>
            <a:ext cx="0" cy="3657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9EA9D3-54A1-43F9-9123-CB3DFB28F327}"/>
              </a:ext>
            </a:extLst>
          </p:cNvPr>
          <p:cNvCxnSpPr/>
          <p:nvPr/>
        </p:nvCxnSpPr>
        <p:spPr>
          <a:xfrm>
            <a:off x="6243121" y="4005442"/>
            <a:ext cx="338328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2056CB-0EB8-4A90-8CE9-A19B8F40C1B6}"/>
              </a:ext>
            </a:extLst>
          </p:cNvPr>
          <p:cNvSpPr>
            <a:spLocks noChangeAspect="1"/>
          </p:cNvSpPr>
          <p:nvPr/>
        </p:nvSpPr>
        <p:spPr>
          <a:xfrm rot="16200000">
            <a:off x="6693121" y="2434739"/>
            <a:ext cx="2377440" cy="23774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41057D-8CA6-4316-A3D6-4AE62AA0AED8}"/>
              </a:ext>
            </a:extLst>
          </p:cNvPr>
          <p:cNvSpPr/>
          <p:nvPr/>
        </p:nvSpPr>
        <p:spPr>
          <a:xfrm rot="16200000">
            <a:off x="7855610" y="39597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6F0121-00AA-4FAC-8678-4116AE53C38E}"/>
              </a:ext>
            </a:extLst>
          </p:cNvPr>
          <p:cNvSpPr/>
          <p:nvPr/>
        </p:nvSpPr>
        <p:spPr>
          <a:xfrm rot="16200000">
            <a:off x="2353587" y="2376392"/>
            <a:ext cx="237744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04F7FF-BF1F-4945-8622-DE613248A4D0}"/>
              </a:ext>
            </a:extLst>
          </p:cNvPr>
          <p:cNvSpPr/>
          <p:nvPr/>
        </p:nvSpPr>
        <p:spPr>
          <a:xfrm rot="16200000">
            <a:off x="4182387" y="37022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68B32-8B0B-4906-A0D7-058D76C35BD6}"/>
              </a:ext>
            </a:extLst>
          </p:cNvPr>
          <p:cNvGrpSpPr/>
          <p:nvPr/>
        </p:nvGrpSpPr>
        <p:grpSpPr>
          <a:xfrm>
            <a:off x="4703136" y="1833479"/>
            <a:ext cx="914400" cy="1914788"/>
            <a:chOff x="4704791" y="1712447"/>
            <a:chExt cx="914400" cy="191478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DACE52-CBFE-4402-8671-5BE084997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35967" y="2849995"/>
              <a:ext cx="1554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2AE54-B030-41D3-9844-84B2B839462F}"/>
                </a:ext>
              </a:extLst>
            </p:cNvPr>
            <p:cNvSpPr txBox="1"/>
            <p:nvPr/>
          </p:nvSpPr>
          <p:spPr>
            <a:xfrm>
              <a:off x="4704791" y="171244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2E617C-CE23-4F85-9BC1-F38F24019D42}"/>
              </a:ext>
            </a:extLst>
          </p:cNvPr>
          <p:cNvGrpSpPr/>
          <p:nvPr/>
        </p:nvGrpSpPr>
        <p:grpSpPr>
          <a:xfrm>
            <a:off x="4291025" y="3287319"/>
            <a:ext cx="2060831" cy="815609"/>
            <a:chOff x="4290777" y="3166666"/>
            <a:chExt cx="2060831" cy="8156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4FAC233-370C-4950-91BA-299D0A8C438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290777" y="3982275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E13803-7915-4F8A-978B-F0580325CE15}"/>
                </a:ext>
              </a:extLst>
            </p:cNvPr>
            <p:cNvSpPr txBox="1"/>
            <p:nvPr/>
          </p:nvSpPr>
          <p:spPr>
            <a:xfrm>
              <a:off x="5437208" y="3166666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E8D386-29F9-4891-986E-673342D42160}"/>
              </a:ext>
            </a:extLst>
          </p:cNvPr>
          <p:cNvSpPr txBox="1"/>
          <p:nvPr/>
        </p:nvSpPr>
        <p:spPr>
          <a:xfrm>
            <a:off x="2807971" y="3578716"/>
            <a:ext cx="136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Body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8613F6-AC7D-431C-80C0-D90596638CB1}"/>
              </a:ext>
            </a:extLst>
          </p:cNvPr>
          <p:cNvSpPr/>
          <p:nvPr/>
        </p:nvSpPr>
        <p:spPr>
          <a:xfrm rot="16200000">
            <a:off x="7852446" y="3568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F46D7E-4DE8-4572-B742-EAB64DBBF89A}"/>
              </a:ext>
            </a:extLst>
          </p:cNvPr>
          <p:cNvGrpSpPr/>
          <p:nvPr/>
        </p:nvGrpSpPr>
        <p:grpSpPr>
          <a:xfrm>
            <a:off x="4002053" y="2968574"/>
            <a:ext cx="1351288" cy="1480466"/>
            <a:chOff x="4002053" y="2848122"/>
            <a:chExt cx="1351288" cy="14804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A80F289-736C-47F6-BAB4-79DF84B4FE31}"/>
                </a:ext>
              </a:extLst>
            </p:cNvPr>
            <p:cNvSpPr/>
            <p:nvPr/>
          </p:nvSpPr>
          <p:spPr>
            <a:xfrm rot="16451432">
              <a:off x="3845886" y="3240334"/>
              <a:ext cx="1468582" cy="685800"/>
            </a:xfrm>
            <a:custGeom>
              <a:avLst/>
              <a:gdLst>
                <a:gd name="connsiteX0" fmla="*/ 644237 w 1468582"/>
                <a:gd name="connsiteY0" fmla="*/ 0 h 685800"/>
                <a:gd name="connsiteX1" fmla="*/ 0 w 1468582"/>
                <a:gd name="connsiteY1" fmla="*/ 450272 h 685800"/>
                <a:gd name="connsiteX2" fmla="*/ 76200 w 1468582"/>
                <a:gd name="connsiteY2" fmla="*/ 512618 h 685800"/>
                <a:gd name="connsiteX3" fmla="*/ 242455 w 1468582"/>
                <a:gd name="connsiteY3" fmla="*/ 602672 h 685800"/>
                <a:gd name="connsiteX4" fmla="*/ 346364 w 1468582"/>
                <a:gd name="connsiteY4" fmla="*/ 637309 h 685800"/>
                <a:gd name="connsiteX5" fmla="*/ 526473 w 1468582"/>
                <a:gd name="connsiteY5" fmla="*/ 671945 h 685800"/>
                <a:gd name="connsiteX6" fmla="*/ 671946 w 1468582"/>
                <a:gd name="connsiteY6" fmla="*/ 685800 h 685800"/>
                <a:gd name="connsiteX7" fmla="*/ 803564 w 1468582"/>
                <a:gd name="connsiteY7" fmla="*/ 665018 h 685800"/>
                <a:gd name="connsiteX8" fmla="*/ 983673 w 1468582"/>
                <a:gd name="connsiteY8" fmla="*/ 623454 h 685800"/>
                <a:gd name="connsiteX9" fmla="*/ 1184564 w 1468582"/>
                <a:gd name="connsiteY9" fmla="*/ 540327 h 685800"/>
                <a:gd name="connsiteX10" fmla="*/ 1295400 w 1468582"/>
                <a:gd name="connsiteY10" fmla="*/ 450272 h 685800"/>
                <a:gd name="connsiteX11" fmla="*/ 1468582 w 1468582"/>
                <a:gd name="connsiteY11" fmla="*/ 304800 h 685800"/>
                <a:gd name="connsiteX12" fmla="*/ 644237 w 1468582"/>
                <a:gd name="connsiteY12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582" h="685800">
                  <a:moveTo>
                    <a:pt x="644237" y="0"/>
                  </a:moveTo>
                  <a:lnTo>
                    <a:pt x="0" y="450272"/>
                  </a:lnTo>
                  <a:lnTo>
                    <a:pt x="76200" y="512618"/>
                  </a:lnTo>
                  <a:lnTo>
                    <a:pt x="242455" y="602672"/>
                  </a:lnTo>
                  <a:lnTo>
                    <a:pt x="346364" y="637309"/>
                  </a:lnTo>
                  <a:lnTo>
                    <a:pt x="526473" y="671945"/>
                  </a:lnTo>
                  <a:lnTo>
                    <a:pt x="671946" y="685800"/>
                  </a:lnTo>
                  <a:lnTo>
                    <a:pt x="803564" y="665018"/>
                  </a:lnTo>
                  <a:lnTo>
                    <a:pt x="983673" y="623454"/>
                  </a:lnTo>
                  <a:lnTo>
                    <a:pt x="1184564" y="540327"/>
                  </a:lnTo>
                  <a:lnTo>
                    <a:pt x="1295400" y="450272"/>
                  </a:lnTo>
                  <a:lnTo>
                    <a:pt x="1468582" y="304800"/>
                  </a:lnTo>
                  <a:lnTo>
                    <a:pt x="644237" y="0"/>
                  </a:ln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tial Circle 34">
              <a:extLst>
                <a:ext uri="{FF2B5EF4-FFF2-40B4-BE49-F238E27FC236}">
                  <a16:creationId xmlns:a16="http://schemas.microsoft.com/office/drawing/2014/main" id="{EE6DEC8F-F11E-41BF-8736-CCF1CFF6170D}"/>
                </a:ext>
              </a:extLst>
            </p:cNvPr>
            <p:cNvSpPr/>
            <p:nvPr/>
          </p:nvSpPr>
          <p:spPr>
            <a:xfrm rot="5400000">
              <a:off x="4002053" y="3396178"/>
              <a:ext cx="457200" cy="457200"/>
            </a:xfrm>
            <a:prstGeom prst="pie">
              <a:avLst>
                <a:gd name="adj1" fmla="val 12351666"/>
                <a:gd name="adj2" fmla="val 19687751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2A7651-8A93-4A36-A993-33EB66655F0F}"/>
                </a:ext>
              </a:extLst>
            </p:cNvPr>
            <p:cNvCxnSpPr>
              <a:cxnSpLocks/>
              <a:endCxn id="20" idx="11"/>
            </p:cNvCxnSpPr>
            <p:nvPr/>
          </p:nvCxnSpPr>
          <p:spPr>
            <a:xfrm flipV="1">
              <a:off x="4228107" y="2848122"/>
              <a:ext cx="367729" cy="7889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98D6B2-DAFC-4820-A340-1B41F3A7DAA7}"/>
                </a:ext>
              </a:extLst>
            </p:cNvPr>
            <p:cNvCxnSpPr>
              <a:cxnSpLocks/>
            </p:cNvCxnSpPr>
            <p:nvPr/>
          </p:nvCxnSpPr>
          <p:spPr>
            <a:xfrm>
              <a:off x="4227408" y="3612585"/>
              <a:ext cx="409187" cy="71600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AC3CC-885F-4B34-8AC3-CEC1A7579B48}"/>
                </a:ext>
              </a:extLst>
            </p:cNvPr>
            <p:cNvSpPr txBox="1"/>
            <p:nvPr/>
          </p:nvSpPr>
          <p:spPr>
            <a:xfrm>
              <a:off x="4438941" y="340111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CD23300-3CEF-48D3-9997-9D4C1794FFB0}"/>
              </a:ext>
            </a:extLst>
          </p:cNvPr>
          <p:cNvSpPr txBox="1"/>
          <p:nvPr/>
        </p:nvSpPr>
        <p:spPr>
          <a:xfrm>
            <a:off x="7855995" y="3977004"/>
            <a:ext cx="387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BE6A54-780E-4B3C-B6E0-16B5C78B454E}"/>
              </a:ext>
            </a:extLst>
          </p:cNvPr>
          <p:cNvGrpSpPr/>
          <p:nvPr/>
        </p:nvGrpSpPr>
        <p:grpSpPr>
          <a:xfrm>
            <a:off x="3292074" y="1679938"/>
            <a:ext cx="914400" cy="1531828"/>
            <a:chOff x="3292950" y="1564345"/>
            <a:chExt cx="914400" cy="1531828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66651B7-7875-4AF8-A3BF-90518FED3663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3418885" y="2387513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950EE8-30AF-4323-8138-49A749963BD1}"/>
                </a:ext>
              </a:extLst>
            </p:cNvPr>
            <p:cNvSpPr txBox="1"/>
            <p:nvPr/>
          </p:nvSpPr>
          <p:spPr>
            <a:xfrm>
              <a:off x="3292950" y="156434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FCBB39-C1B8-49E8-9584-57DA6065C1A1}"/>
              </a:ext>
            </a:extLst>
          </p:cNvPr>
          <p:cNvGrpSpPr/>
          <p:nvPr/>
        </p:nvGrpSpPr>
        <p:grpSpPr>
          <a:xfrm>
            <a:off x="6692422" y="2439657"/>
            <a:ext cx="2377440" cy="2377440"/>
            <a:chOff x="6692422" y="2304215"/>
            <a:chExt cx="2377440" cy="23774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212AAF-677B-4143-8B48-D747A3A74E58}"/>
                </a:ext>
              </a:extLst>
            </p:cNvPr>
            <p:cNvSpPr txBox="1"/>
            <p:nvPr/>
          </p:nvSpPr>
          <p:spPr>
            <a:xfrm>
              <a:off x="7932981" y="282620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44BB3C-4229-41DB-9614-8608FF702DBA}"/>
                </a:ext>
              </a:extLst>
            </p:cNvPr>
            <p:cNvGrpSpPr/>
            <p:nvPr/>
          </p:nvGrpSpPr>
          <p:grpSpPr>
            <a:xfrm>
              <a:off x="6692422" y="2304215"/>
              <a:ext cx="2377440" cy="2377440"/>
              <a:chOff x="6695494" y="2305445"/>
              <a:chExt cx="2377440" cy="2377440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3D0BBA10-DBCE-466A-8707-55D305F8B5F3}"/>
                  </a:ext>
                </a:extLst>
              </p:cNvPr>
              <p:cNvSpPr/>
              <p:nvPr/>
            </p:nvSpPr>
            <p:spPr>
              <a:xfrm rot="16200000">
                <a:off x="6695494" y="2305445"/>
                <a:ext cx="2377440" cy="2377440"/>
              </a:xfrm>
              <a:prstGeom prst="arc">
                <a:avLst>
                  <a:gd name="adj1" fmla="val 18149876"/>
                  <a:gd name="adj2" fmla="val 3523798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274B746-1B75-430E-BAD0-B0BAB16E69DF}"/>
                  </a:ext>
                </a:extLst>
              </p:cNvPr>
              <p:cNvGrpSpPr/>
              <p:nvPr/>
            </p:nvGrpSpPr>
            <p:grpSpPr>
              <a:xfrm>
                <a:off x="6881635" y="2855502"/>
                <a:ext cx="2018614" cy="957523"/>
                <a:chOff x="6881635" y="2855502"/>
                <a:chExt cx="2018614" cy="957523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0435DE7-B20B-4A14-BAC4-6A277D8D4640}"/>
                    </a:ext>
                  </a:extLst>
                </p:cNvPr>
                <p:cNvCxnSpPr>
                  <a:cxnSpLocks/>
                  <a:stCxn id="84" idx="2"/>
                </p:cNvCxnSpPr>
                <p:nvPr/>
              </p:nvCxnSpPr>
              <p:spPr>
                <a:xfrm flipH="1">
                  <a:off x="7900257" y="2877134"/>
                  <a:ext cx="999992" cy="6259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E7CD517-EF2A-494C-B3A1-CE9D18BC5F97}"/>
                    </a:ext>
                  </a:extLst>
                </p:cNvPr>
                <p:cNvCxnSpPr>
                  <a:cxnSpLocks/>
                  <a:stCxn id="84" idx="0"/>
                </p:cNvCxnSpPr>
                <p:nvPr/>
              </p:nvCxnSpPr>
              <p:spPr>
                <a:xfrm>
                  <a:off x="6881635" y="2855502"/>
                  <a:ext cx="999955" cy="63215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Partial Circle 87">
                  <a:extLst>
                    <a:ext uri="{FF2B5EF4-FFF2-40B4-BE49-F238E27FC236}">
                      <a16:creationId xmlns:a16="http://schemas.microsoft.com/office/drawing/2014/main" id="{D3CF93CB-FD27-458C-83D2-57CCA2CD0506}"/>
                    </a:ext>
                  </a:extLst>
                </p:cNvPr>
                <p:cNvSpPr/>
                <p:nvPr/>
              </p:nvSpPr>
              <p:spPr>
                <a:xfrm>
                  <a:off x="7584616" y="3172945"/>
                  <a:ext cx="640080" cy="640080"/>
                </a:xfrm>
                <a:prstGeom prst="pie">
                  <a:avLst>
                    <a:gd name="adj1" fmla="val 12700627"/>
                    <a:gd name="adj2" fmla="val 1974655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C5112E7-8C81-4694-9BCE-77F8CB856559}"/>
              </a:ext>
            </a:extLst>
          </p:cNvPr>
          <p:cNvGrpSpPr/>
          <p:nvPr/>
        </p:nvGrpSpPr>
        <p:grpSpPr>
          <a:xfrm>
            <a:off x="6998629" y="2424667"/>
            <a:ext cx="3697504" cy="1924394"/>
            <a:chOff x="6969734" y="2305355"/>
            <a:chExt cx="3697504" cy="192439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F756A01-5E49-4E16-8DAD-24F46D9800A4}"/>
                </a:ext>
              </a:extLst>
            </p:cNvPr>
            <p:cNvSpPr txBox="1"/>
            <p:nvPr/>
          </p:nvSpPr>
          <p:spPr>
            <a:xfrm>
              <a:off x="9743771" y="271111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DA0556-48ED-4EF1-AEC7-793136F6C4F7}"/>
                </a:ext>
              </a:extLst>
            </p:cNvPr>
            <p:cNvSpPr txBox="1"/>
            <p:nvPr/>
          </p:nvSpPr>
          <p:spPr>
            <a:xfrm>
              <a:off x="9752838" y="347737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81BC9DD-2172-4BB3-8980-5BFBD9718E62}"/>
                </a:ext>
              </a:extLst>
            </p:cNvPr>
            <p:cNvCxnSpPr/>
            <p:nvPr/>
          </p:nvCxnSpPr>
          <p:spPr>
            <a:xfrm>
              <a:off x="6969734" y="3486423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08B2788-EB66-4BC9-9A42-8783B0E63D57}"/>
                </a:ext>
              </a:extLst>
            </p:cNvPr>
            <p:cNvCxnSpPr/>
            <p:nvPr/>
          </p:nvCxnSpPr>
          <p:spPr>
            <a:xfrm>
              <a:off x="6969734" y="2305355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0C4A4A-3830-4387-BF85-60B3139B116D}"/>
                </a:ext>
              </a:extLst>
            </p:cNvPr>
            <p:cNvCxnSpPr/>
            <p:nvPr/>
          </p:nvCxnSpPr>
          <p:spPr>
            <a:xfrm>
              <a:off x="10205884" y="3157974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50334AF-7713-49C8-B3BB-824CD14C8D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205884" y="2305501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0EE48F9-00F2-4984-A76E-0BC4BF04CB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200971" y="3883576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3168929-7C2B-4222-9C71-2BE29B816BA8}"/>
                </a:ext>
              </a:extLst>
            </p:cNvPr>
            <p:cNvCxnSpPr/>
            <p:nvPr/>
          </p:nvCxnSpPr>
          <p:spPr>
            <a:xfrm>
              <a:off x="6969734" y="3884990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DC02746-5D6D-4071-91F9-7E40200B715F}"/>
              </a:ext>
            </a:extLst>
          </p:cNvPr>
          <p:cNvGrpSpPr/>
          <p:nvPr/>
        </p:nvGrpSpPr>
        <p:grpSpPr>
          <a:xfrm>
            <a:off x="4286030" y="3289819"/>
            <a:ext cx="2060831" cy="815609"/>
            <a:chOff x="4290777" y="3166666"/>
            <a:chExt cx="2060831" cy="815609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572ACB-9E14-4985-A5A5-B5E54BD82A0D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290777" y="3982275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AB4C2C8-3E9D-43CC-9FDA-CE6DFEB22F4E}"/>
                </a:ext>
              </a:extLst>
            </p:cNvPr>
            <p:cNvSpPr txBox="1"/>
            <p:nvPr/>
          </p:nvSpPr>
          <p:spPr>
            <a:xfrm>
              <a:off x="5437208" y="3166666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1B6FF0-4CCB-4EB8-BEFA-6EE4E5399ACF}"/>
              </a:ext>
            </a:extLst>
          </p:cNvPr>
          <p:cNvGrpSpPr/>
          <p:nvPr/>
        </p:nvGrpSpPr>
        <p:grpSpPr>
          <a:xfrm>
            <a:off x="4698141" y="1835979"/>
            <a:ext cx="914400" cy="1914788"/>
            <a:chOff x="4704791" y="1712447"/>
            <a:chExt cx="914400" cy="1914788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41346D7-0D78-458A-8900-6AA7B6CFDC4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35967" y="2849995"/>
              <a:ext cx="1554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64C7B61-CB6A-47B3-A9B9-2FDE61CA9C24}"/>
                </a:ext>
              </a:extLst>
            </p:cNvPr>
            <p:cNvSpPr txBox="1"/>
            <p:nvPr/>
          </p:nvSpPr>
          <p:spPr>
            <a:xfrm>
              <a:off x="4704791" y="171244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D546A7-0787-477D-B552-719A06E4BB91}"/>
              </a:ext>
            </a:extLst>
          </p:cNvPr>
          <p:cNvGrpSpPr/>
          <p:nvPr/>
        </p:nvGrpSpPr>
        <p:grpSpPr>
          <a:xfrm>
            <a:off x="3294574" y="1674943"/>
            <a:ext cx="914400" cy="1531828"/>
            <a:chOff x="3292950" y="1564345"/>
            <a:chExt cx="914400" cy="1531828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63F37C-670A-453E-9BCC-061D076F5519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3418885" y="2387513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195A126-047C-4956-908F-A5CFCEC1A10A}"/>
                </a:ext>
              </a:extLst>
            </p:cNvPr>
            <p:cNvSpPr txBox="1"/>
            <p:nvPr/>
          </p:nvSpPr>
          <p:spPr>
            <a:xfrm>
              <a:off x="3292950" y="156434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43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092 L 0.27956 -0.0884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69 L 0.24531 0.0377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208 L 0.26732 0.142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4C0B-C3D5-4FA6-B6FF-8EC8E986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Hodograph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F493-DAF3-414D-AFE6-FAC5C87D5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Perform circle fit on velocity vectors to find hodograph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Find the orbit plane using singular value decomposition (SVD)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Project velocity vectors onto orbit plane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Perform 2D circle fit on projected velocity vectors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Retrieve position vectors from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0CAF-D9F5-4F27-8E8E-D24800C5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77A9-EE53-4DF9-8096-FC8B3FEA9949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A65D3-E48E-42C1-B204-4E4CD404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04E8-3113-4C0F-9462-8064E003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79C3E5-563D-4FD3-A492-42A277B63331}"/>
              </a:ext>
            </a:extLst>
          </p:cNvPr>
          <p:cNvGrpSpPr/>
          <p:nvPr/>
        </p:nvGrpSpPr>
        <p:grpSpPr>
          <a:xfrm>
            <a:off x="1226501" y="4730780"/>
            <a:ext cx="2091621" cy="1341485"/>
            <a:chOff x="1226501" y="4665080"/>
            <a:chExt cx="2091621" cy="1341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54A4F0-3A6C-44C2-9AAC-EDEE34CEAF90}"/>
                    </a:ext>
                  </a:extLst>
                </p:cNvPr>
                <p:cNvSpPr txBox="1"/>
                <p:nvPr/>
              </p:nvSpPr>
              <p:spPr>
                <a:xfrm>
                  <a:off x="1341282" y="4721001"/>
                  <a:ext cx="1535292" cy="5252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54A4F0-3A6C-44C2-9AAC-EDEE34CEA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4721001"/>
                  <a:ext cx="1535292" cy="5252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D3CCA6-B09B-4115-B60B-B464A0AC601A}"/>
                    </a:ext>
                  </a:extLst>
                </p:cNvPr>
                <p:cNvSpPr txBox="1"/>
                <p:nvPr/>
              </p:nvSpPr>
              <p:spPr>
                <a:xfrm>
                  <a:off x="1341282" y="5390788"/>
                  <a:ext cx="1932837" cy="521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D3CCA6-B09B-4115-B60B-B464A0AC6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5390788"/>
                  <a:ext cx="1932837" cy="5216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16F2E-8933-4E8A-86E9-CF638D2F7B56}"/>
                </a:ext>
              </a:extLst>
            </p:cNvPr>
            <p:cNvSpPr/>
            <p:nvPr/>
          </p:nvSpPr>
          <p:spPr>
            <a:xfrm>
              <a:off x="1226501" y="4665080"/>
              <a:ext cx="2091621" cy="13414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E99B66-3F3F-4035-B6E1-039FE4E5557F}"/>
              </a:ext>
            </a:extLst>
          </p:cNvPr>
          <p:cNvGrpSpPr/>
          <p:nvPr/>
        </p:nvGrpSpPr>
        <p:grpSpPr>
          <a:xfrm>
            <a:off x="1226502" y="4018974"/>
            <a:ext cx="1248402" cy="617710"/>
            <a:chOff x="1226502" y="3953274"/>
            <a:chExt cx="1248402" cy="617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9C3D9A-B221-40D5-BBE2-6FCB7D6FD5B1}"/>
                    </a:ext>
                  </a:extLst>
                </p:cNvPr>
                <p:cNvSpPr txBox="1"/>
                <p:nvPr/>
              </p:nvSpPr>
              <p:spPr>
                <a:xfrm>
                  <a:off x="1341282" y="4012868"/>
                  <a:ext cx="1036181" cy="4765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9C3D9A-B221-40D5-BBE2-6FCB7D6FD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4012868"/>
                  <a:ext cx="1036181" cy="4765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1F052-D055-4F3C-B045-7AD2F801F491}"/>
                </a:ext>
              </a:extLst>
            </p:cNvPr>
            <p:cNvSpPr/>
            <p:nvPr/>
          </p:nvSpPr>
          <p:spPr>
            <a:xfrm>
              <a:off x="1226502" y="3953274"/>
              <a:ext cx="1248402" cy="6177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2F1251-19E6-4BF9-8AD1-2E34B307ACDA}"/>
              </a:ext>
            </a:extLst>
          </p:cNvPr>
          <p:cNvGrpSpPr/>
          <p:nvPr/>
        </p:nvGrpSpPr>
        <p:grpSpPr>
          <a:xfrm>
            <a:off x="3428146" y="4854496"/>
            <a:ext cx="3252575" cy="1085867"/>
            <a:chOff x="3428146" y="4788796"/>
            <a:chExt cx="3252575" cy="1085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19DE34-AF1E-4008-8163-0969CBD8C167}"/>
                    </a:ext>
                  </a:extLst>
                </p:cNvPr>
                <p:cNvSpPr txBox="1"/>
                <p:nvPr/>
              </p:nvSpPr>
              <p:spPr>
                <a:xfrm>
                  <a:off x="4074108" y="4901715"/>
                  <a:ext cx="1754455" cy="328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19DE34-AF1E-4008-8163-0969CBD8C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108" y="4901715"/>
                  <a:ext cx="1754455" cy="328039"/>
                </a:xfrm>
                <a:prstGeom prst="rect">
                  <a:avLst/>
                </a:prstGeom>
                <a:blipFill>
                  <a:blip r:embed="rId5"/>
                  <a:stretch>
                    <a:fillRect l="-2083" r="-173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BE02CF-21CC-4B0E-8CEC-EC0C66051308}"/>
                    </a:ext>
                  </a:extLst>
                </p:cNvPr>
                <p:cNvSpPr txBox="1"/>
                <p:nvPr/>
              </p:nvSpPr>
              <p:spPr>
                <a:xfrm>
                  <a:off x="4074108" y="5356759"/>
                  <a:ext cx="2466124" cy="414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BE02CF-21CC-4B0E-8CEC-EC0C66051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108" y="5356759"/>
                  <a:ext cx="2466124" cy="414537"/>
                </a:xfrm>
                <a:prstGeom prst="rect">
                  <a:avLst/>
                </a:prstGeom>
                <a:blipFill>
                  <a:blip r:embed="rId6"/>
                  <a:stretch>
                    <a:fillRect l="-1235" r="-988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038F45-341B-4952-B48F-2E08115A246B}"/>
                </a:ext>
              </a:extLst>
            </p:cNvPr>
            <p:cNvSpPr/>
            <p:nvPr/>
          </p:nvSpPr>
          <p:spPr>
            <a:xfrm>
              <a:off x="3963758" y="4788796"/>
              <a:ext cx="2716963" cy="1085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B63FD75-61E7-4BEB-8FCD-66C6DA692208}"/>
                </a:ext>
              </a:extLst>
            </p:cNvPr>
            <p:cNvSpPr/>
            <p:nvPr/>
          </p:nvSpPr>
          <p:spPr>
            <a:xfrm>
              <a:off x="3428146" y="518745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587E4-3D4D-43C6-BB08-F4FA4EA408FC}"/>
              </a:ext>
            </a:extLst>
          </p:cNvPr>
          <p:cNvGrpSpPr/>
          <p:nvPr/>
        </p:nvGrpSpPr>
        <p:grpSpPr>
          <a:xfrm>
            <a:off x="9365441" y="5138697"/>
            <a:ext cx="1696568" cy="525644"/>
            <a:chOff x="9365441" y="5072997"/>
            <a:chExt cx="1696568" cy="525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CB44F8-2138-40F7-9C3E-51A6FAC0679B}"/>
                    </a:ext>
                  </a:extLst>
                </p:cNvPr>
                <p:cNvSpPr txBox="1"/>
                <p:nvPr/>
              </p:nvSpPr>
              <p:spPr>
                <a:xfrm>
                  <a:off x="9944337" y="5175551"/>
                  <a:ext cx="1061316" cy="320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CB44F8-2138-40F7-9C3E-51A6FAC0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337" y="5175551"/>
                  <a:ext cx="1061316" cy="320537"/>
                </a:xfrm>
                <a:prstGeom prst="rect">
                  <a:avLst/>
                </a:prstGeom>
                <a:blipFill>
                  <a:blip r:embed="rId7"/>
                  <a:stretch>
                    <a:fillRect l="-2874" r="-2299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884D4-0A28-4FA3-9A24-51EAA444BD47}"/>
                </a:ext>
              </a:extLst>
            </p:cNvPr>
            <p:cNvSpPr/>
            <p:nvPr/>
          </p:nvSpPr>
          <p:spPr>
            <a:xfrm>
              <a:off x="9889432" y="5072997"/>
              <a:ext cx="1172577" cy="5256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2868C6-224C-4F49-8CD1-1BF04BBB150C}"/>
                </a:ext>
              </a:extLst>
            </p:cNvPr>
            <p:cNvSpPr/>
            <p:nvPr/>
          </p:nvSpPr>
          <p:spPr>
            <a:xfrm>
              <a:off x="9365441" y="5187453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2C291-65AC-402D-B4AC-93E74718EBE8}"/>
              </a:ext>
            </a:extLst>
          </p:cNvPr>
          <p:cNvGrpSpPr/>
          <p:nvPr/>
        </p:nvGrpSpPr>
        <p:grpSpPr>
          <a:xfrm>
            <a:off x="2551356" y="4246198"/>
            <a:ext cx="6735006" cy="1664537"/>
            <a:chOff x="2551356" y="4180498"/>
            <a:chExt cx="6735006" cy="16645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DC20C5-8737-4A6D-AE75-3693AA21831E}"/>
                    </a:ext>
                  </a:extLst>
                </p:cNvPr>
                <p:cNvSpPr txBox="1"/>
                <p:nvPr/>
              </p:nvSpPr>
              <p:spPr>
                <a:xfrm>
                  <a:off x="7426905" y="4947699"/>
                  <a:ext cx="1732910" cy="7762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∥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DC20C5-8737-4A6D-AE75-3693AA218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6905" y="4947699"/>
                  <a:ext cx="1732910" cy="7762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1120E4-7184-4401-AE4C-954E3376F99E}"/>
                </a:ext>
              </a:extLst>
            </p:cNvPr>
            <p:cNvSpPr/>
            <p:nvPr/>
          </p:nvSpPr>
          <p:spPr>
            <a:xfrm>
              <a:off x="7300358" y="4826602"/>
              <a:ext cx="1986004" cy="10184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8048DA6-7964-4F8A-8E90-C5AA18F2834E}"/>
                </a:ext>
              </a:extLst>
            </p:cNvPr>
            <p:cNvSpPr/>
            <p:nvPr/>
          </p:nvSpPr>
          <p:spPr>
            <a:xfrm>
              <a:off x="6771422" y="518745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Bent-Up 22">
              <a:extLst>
                <a:ext uri="{FF2B5EF4-FFF2-40B4-BE49-F238E27FC236}">
                  <a16:creationId xmlns:a16="http://schemas.microsoft.com/office/drawing/2014/main" id="{D128C91D-C41D-4E78-834B-4E2A2D4DE5E3}"/>
                </a:ext>
              </a:extLst>
            </p:cNvPr>
            <p:cNvSpPr/>
            <p:nvPr/>
          </p:nvSpPr>
          <p:spPr>
            <a:xfrm flipV="1">
              <a:off x="2551356" y="4180498"/>
              <a:ext cx="5846394" cy="617709"/>
            </a:xfrm>
            <a:prstGeom prst="bentUpArrow">
              <a:avLst>
                <a:gd name="adj1" fmla="val 16646"/>
                <a:gd name="adj2" fmla="val 20125"/>
                <a:gd name="adj3" fmla="val 25000"/>
              </a:avLst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231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4433C6C-E125-4B21-9E06-3B13BCD1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4406" y="2945063"/>
            <a:ext cx="45720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DD0B4E1-5539-4323-9CB1-5001D60BB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05594" y="2945063"/>
            <a:ext cx="4572000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F9991A-EC0D-4548-A425-01077DFC81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467" t="8706" r="5396" b="64232"/>
          <a:stretch/>
        </p:blipFill>
        <p:spPr>
          <a:xfrm>
            <a:off x="5433471" y="3142903"/>
            <a:ext cx="1325058" cy="991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0917E-84A2-43A7-91A7-E5D875F1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Improved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A523F-935D-460C-86C9-59A8A89C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process as before, but different circle fitting algorithm</a:t>
            </a:r>
          </a:p>
          <a:p>
            <a:pPr lvl="1"/>
            <a:r>
              <a:rPr lang="en-US" dirty="0"/>
              <a:t>Hyper-accurate circle fit (“</a:t>
            </a:r>
            <a:r>
              <a:rPr lang="en-US" dirty="0" err="1"/>
              <a:t>Hyperfit</a:t>
            </a:r>
            <a:r>
              <a:rPr lang="en-US" dirty="0"/>
              <a:t>”) by A. Al-</a:t>
            </a:r>
            <a:r>
              <a:rPr lang="en-US" dirty="0" err="1"/>
              <a:t>Sharadqah</a:t>
            </a:r>
            <a:r>
              <a:rPr lang="en-US" dirty="0"/>
              <a:t> and N. </a:t>
            </a:r>
            <a:r>
              <a:rPr lang="en-US" dirty="0" err="1"/>
              <a:t>Chernov</a:t>
            </a:r>
            <a:endParaRPr lang="en-US" dirty="0"/>
          </a:p>
          <a:p>
            <a:r>
              <a:rPr lang="en-US" dirty="0"/>
              <a:t>Reduces fitting error when arc span is small relative to noise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77347-A924-441A-B90A-C6755CE1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9A29-8355-4C0C-A031-7CC296F19FF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CF0F-0CA3-4A0C-91A3-09801630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8DB8-E9C4-4D95-A627-7071EC3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A4FA-2FEA-4B4D-92D7-390061CD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4025B-40DB-4E62-B0D3-A06535A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B63-0519-4C8C-A626-B8CBAA76CD8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A1D7-6E1B-4382-8A96-437C8673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C3F61-2505-498E-9297-A945D4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7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6313283-A5DF-49B9-BD0D-87FCE23E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2358240"/>
            <a:ext cx="3657600" cy="3608940"/>
          </a:xfr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71A6599-A19A-4221-8F5F-EB879EED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983" y="2358240"/>
            <a:ext cx="3657600" cy="36413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6E14EE-8DCF-4E1B-8F56-DE0755A98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04739" y="2358240"/>
            <a:ext cx="3600955" cy="3600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663467-AB43-4F07-9DFC-A501C56A50B0}"/>
              </a:ext>
            </a:extLst>
          </p:cNvPr>
          <p:cNvSpPr txBox="1"/>
          <p:nvPr/>
        </p:nvSpPr>
        <p:spPr>
          <a:xfrm>
            <a:off x="1979971" y="1554368"/>
            <a:ext cx="8232059" cy="400110"/>
          </a:xfrm>
          <a:prstGeom prst="rect">
            <a:avLst/>
          </a:prstGeom>
          <a:noFill/>
          <a:ln w="57150">
            <a:solidFill>
              <a:srgbClr val="BFD4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Improved Method   &gt;   Hodograph Method   &gt;   Energy Method</a:t>
            </a:r>
          </a:p>
        </p:txBody>
      </p:sp>
    </p:spTree>
    <p:extLst>
      <p:ext uri="{BB962C8B-B14F-4D97-AF65-F5344CB8AC3E}">
        <p14:creationId xmlns:p14="http://schemas.microsoft.com/office/powerpoint/2010/main" val="429213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6CFF-C889-40F1-8B8B-B0A1D190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Speed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FDCB3-9D2B-4995-BA7D-3436E6925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7501" y="2377031"/>
            <a:ext cx="3696999" cy="3657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72B85-8487-4131-BEAF-FB3B0910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6EB5-1741-44CD-8492-DA77168061B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33F7-1EBE-4026-9CE2-90820E28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29974-B133-4615-935B-991025D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C2215-1369-4551-B7AB-21D4A6CFA7C6}"/>
              </a:ext>
            </a:extLst>
          </p:cNvPr>
          <p:cNvSpPr txBox="1"/>
          <p:nvPr/>
        </p:nvSpPr>
        <p:spPr>
          <a:xfrm>
            <a:off x="1979971" y="1554368"/>
            <a:ext cx="8232059" cy="400110"/>
          </a:xfrm>
          <a:prstGeom prst="rect">
            <a:avLst/>
          </a:prstGeom>
          <a:noFill/>
          <a:ln w="57150">
            <a:solidFill>
              <a:srgbClr val="BFD4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Improved Method   =   Hodograph Method   &gt;   Energy Method</a:t>
            </a:r>
          </a:p>
        </p:txBody>
      </p:sp>
    </p:spTree>
    <p:extLst>
      <p:ext uri="{BB962C8B-B14F-4D97-AF65-F5344CB8AC3E}">
        <p14:creationId xmlns:p14="http://schemas.microsoft.com/office/powerpoint/2010/main" val="28819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ECDE-4F63-449B-BFDE-6F6782D6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VIOD Error using the Hodograph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F246-DB62-4E03-AA8A-5D3AB90AF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Is hodograph fitting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 a good predictor of VIOD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)?</a:t>
                </a:r>
              </a:p>
              <a:p>
                <a:r>
                  <a:rPr lang="en-US" sz="2000" dirty="0"/>
                  <a:t>Expect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 change in the same way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when conditions varied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F246-DB62-4E03-AA8A-5D3AB90AF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12652-9BFA-4441-BEA4-2E23C043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A9419-4837-42A1-8210-3EA85A6A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B13A5-A760-4DDB-B554-1B847530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9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12F6E-4707-4C4B-8370-DDE4974A7C42}"/>
              </a:ext>
            </a:extLst>
          </p:cNvPr>
          <p:cNvGrpSpPr/>
          <p:nvPr/>
        </p:nvGrpSpPr>
        <p:grpSpPr>
          <a:xfrm>
            <a:off x="5957652" y="3146324"/>
            <a:ext cx="922047" cy="2627703"/>
            <a:chOff x="5957652" y="3146324"/>
            <a:chExt cx="922047" cy="2627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7FC4B77-758D-4FA3-9175-C435F3711AF4}"/>
                    </a:ext>
                  </a:extLst>
                </p:cNvPr>
                <p:cNvSpPr/>
                <p:nvPr/>
              </p:nvSpPr>
              <p:spPr>
                <a:xfrm>
                  <a:off x="6147607" y="5404695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7FC4B77-758D-4FA3-9175-C435F3711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7607" y="5404695"/>
                  <a:ext cx="54213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02F0E-3560-4065-A474-44FC85B3CFE0}"/>
                </a:ext>
              </a:extLst>
            </p:cNvPr>
            <p:cNvSpPr/>
            <p:nvPr/>
          </p:nvSpPr>
          <p:spPr>
            <a:xfrm>
              <a:off x="5957652" y="3146324"/>
              <a:ext cx="922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2E1A25A-9E97-40D4-BCA4-9878CF1F3265}"/>
                    </a:ext>
                  </a:extLst>
                </p:cNvPr>
                <p:cNvSpPr/>
                <p:nvPr/>
              </p:nvSpPr>
              <p:spPr>
                <a:xfrm>
                  <a:off x="6069060" y="3828885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2E1A25A-9E97-40D4-BCA4-9878CF1F3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060" y="3828885"/>
                  <a:ext cx="6992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5DC5579-BF4A-41EB-BF9E-D37D62AABD44}"/>
                    </a:ext>
                  </a:extLst>
                </p:cNvPr>
                <p:cNvSpPr/>
                <p:nvPr/>
              </p:nvSpPr>
              <p:spPr>
                <a:xfrm>
                  <a:off x="6069060" y="4616790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5DC5579-BF4A-41EB-BF9E-D37D62AAB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060" y="4616790"/>
                  <a:ext cx="6992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62DAB8-F5CD-4509-98D4-88907E22CE18}"/>
              </a:ext>
            </a:extLst>
          </p:cNvPr>
          <p:cNvGrpSpPr/>
          <p:nvPr/>
        </p:nvGrpSpPr>
        <p:grpSpPr>
          <a:xfrm>
            <a:off x="1511977" y="3828885"/>
            <a:ext cx="1203919" cy="1948330"/>
            <a:chOff x="1511977" y="3828885"/>
            <a:chExt cx="1203919" cy="1948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481206-E6AF-4D58-9728-12D007EA5B70}"/>
                    </a:ext>
                  </a:extLst>
                </p:cNvPr>
                <p:cNvSpPr/>
                <p:nvPr/>
              </p:nvSpPr>
              <p:spPr>
                <a:xfrm>
                  <a:off x="1511977" y="3828885"/>
                  <a:ext cx="1203919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481206-E6AF-4D58-9728-12D007EA5B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977" y="3828885"/>
                  <a:ext cx="1203919" cy="374270"/>
                </a:xfrm>
                <a:prstGeom prst="rect">
                  <a:avLst/>
                </a:prstGeom>
                <a:blipFill>
                  <a:blip r:embed="rId6"/>
                  <a:stretch>
                    <a:fillRect t="-4918" r="-6566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2482B5-446E-41A2-B4B2-4DBAA390F6ED}"/>
                    </a:ext>
                  </a:extLst>
                </p:cNvPr>
                <p:cNvSpPr/>
                <p:nvPr/>
              </p:nvSpPr>
              <p:spPr>
                <a:xfrm>
                  <a:off x="1511977" y="4620853"/>
                  <a:ext cx="11731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2482B5-446E-41A2-B4B2-4DBAA390F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977" y="4620853"/>
                  <a:ext cx="117314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29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35876-AB7C-4DE2-BB0B-354A834BECC4}"/>
                </a:ext>
              </a:extLst>
            </p:cNvPr>
            <p:cNvSpPr/>
            <p:nvPr/>
          </p:nvSpPr>
          <p:spPr>
            <a:xfrm>
              <a:off x="1511977" y="5407883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Montserrat Light" panose="02010600030101010101" charset="0"/>
                </a:rPr>
                <a:t>Ratio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05D8EA-1F20-4C77-AA64-2764AA7E762D}"/>
              </a:ext>
            </a:extLst>
          </p:cNvPr>
          <p:cNvGrpSpPr/>
          <p:nvPr/>
        </p:nvGrpSpPr>
        <p:grpSpPr>
          <a:xfrm>
            <a:off x="3460956" y="3156156"/>
            <a:ext cx="1297858" cy="2621059"/>
            <a:chOff x="3460956" y="3156156"/>
            <a:chExt cx="1297858" cy="2621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32BDFF8-F35B-4EFF-9D21-42B8232E6038}"/>
                    </a:ext>
                  </a:extLst>
                </p:cNvPr>
                <p:cNvSpPr/>
                <p:nvPr/>
              </p:nvSpPr>
              <p:spPr>
                <a:xfrm>
                  <a:off x="3838817" y="5407883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32BDFF8-F35B-4EFF-9D21-42B8232E6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817" y="5407883"/>
                  <a:ext cx="5421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02D9B-2272-417A-92CC-FB14AF014FA5}"/>
                </a:ext>
              </a:extLst>
            </p:cNvPr>
            <p:cNvSpPr txBox="1"/>
            <p:nvPr/>
          </p:nvSpPr>
          <p:spPr>
            <a:xfrm>
              <a:off x="3460956" y="3156156"/>
              <a:ext cx="129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CFED273-5CD3-40D3-855D-9837268124A4}"/>
                    </a:ext>
                  </a:extLst>
                </p:cNvPr>
                <p:cNvSpPr/>
                <p:nvPr/>
              </p:nvSpPr>
              <p:spPr>
                <a:xfrm>
                  <a:off x="3757368" y="4620853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CFED273-5CD3-40D3-855D-983726812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368" y="4620853"/>
                  <a:ext cx="6992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1C086F-B4F0-458E-949E-87340B28D03A}"/>
                    </a:ext>
                  </a:extLst>
                </p:cNvPr>
                <p:cNvSpPr/>
                <p:nvPr/>
              </p:nvSpPr>
              <p:spPr>
                <a:xfrm>
                  <a:off x="3821488" y="3828885"/>
                  <a:ext cx="5709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1C086F-B4F0-458E-949E-87340B28D0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88" y="3828885"/>
                  <a:ext cx="5709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D57876-F3DF-475C-BF1F-176C99FEE22A}"/>
              </a:ext>
            </a:extLst>
          </p:cNvPr>
          <p:cNvGrpSpPr/>
          <p:nvPr/>
        </p:nvGrpSpPr>
        <p:grpSpPr>
          <a:xfrm>
            <a:off x="8176858" y="3156156"/>
            <a:ext cx="920445" cy="2622862"/>
            <a:chOff x="8176858" y="3156156"/>
            <a:chExt cx="920445" cy="26228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E872F5-74E5-4419-9232-12DBA521B4D4}"/>
                </a:ext>
              </a:extLst>
            </p:cNvPr>
            <p:cNvSpPr/>
            <p:nvPr/>
          </p:nvSpPr>
          <p:spPr>
            <a:xfrm>
              <a:off x="8176858" y="3156156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2EC0ED6-62E7-49B8-BAB1-472EAE46E2D9}"/>
                    </a:ext>
                  </a:extLst>
                </p:cNvPr>
                <p:cNvSpPr/>
                <p:nvPr/>
              </p:nvSpPr>
              <p:spPr>
                <a:xfrm>
                  <a:off x="8287465" y="3828885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2EC0ED6-62E7-49B8-BAB1-472EAE46E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465" y="3828885"/>
                  <a:ext cx="6992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E5E81A-19F2-4D23-A077-803D4564720E}"/>
                    </a:ext>
                  </a:extLst>
                </p:cNvPr>
                <p:cNvSpPr/>
                <p:nvPr/>
              </p:nvSpPr>
              <p:spPr>
                <a:xfrm>
                  <a:off x="8287465" y="4616790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E5E81A-19F2-4D23-A077-803D45647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465" y="4616790"/>
                  <a:ext cx="6992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E9730D-5FC9-4822-87B0-5CC953F18292}"/>
                    </a:ext>
                  </a:extLst>
                </p:cNvPr>
                <p:cNvSpPr/>
                <p:nvPr/>
              </p:nvSpPr>
              <p:spPr>
                <a:xfrm>
                  <a:off x="8366012" y="5409686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E9730D-5FC9-4822-87B0-5CC953F18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012" y="5409686"/>
                  <a:ext cx="54213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82746-B77D-4256-BEA9-1D362622D571}"/>
              </a:ext>
            </a:extLst>
          </p:cNvPr>
          <p:cNvGrpSpPr/>
          <p:nvPr/>
        </p:nvGrpSpPr>
        <p:grpSpPr>
          <a:xfrm>
            <a:off x="1437683" y="5393988"/>
            <a:ext cx="9935781" cy="409536"/>
            <a:chOff x="1437683" y="5393988"/>
            <a:chExt cx="9935781" cy="4095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9F551B-CAD2-4C83-A82A-684CC3D08A2C}"/>
                </a:ext>
              </a:extLst>
            </p:cNvPr>
            <p:cNvSpPr/>
            <p:nvPr/>
          </p:nvSpPr>
          <p:spPr>
            <a:xfrm>
              <a:off x="1437683" y="5393988"/>
              <a:ext cx="7981620" cy="409536"/>
            </a:xfrm>
            <a:prstGeom prst="rect">
              <a:avLst/>
            </a:prstGeom>
            <a:noFill/>
            <a:ln w="57150">
              <a:solidFill>
                <a:srgbClr val="BFD4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A9EA5C0-D91D-4F82-BDDD-EEB88C676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55" y="5598756"/>
              <a:ext cx="548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3E42C5-E8B1-4153-BD06-B87F3D987F47}"/>
                </a:ext>
              </a:extLst>
            </p:cNvPr>
            <p:cNvSpPr/>
            <p:nvPr/>
          </p:nvSpPr>
          <p:spPr>
            <a:xfrm>
              <a:off x="10065410" y="5404695"/>
              <a:ext cx="13080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tserrat Light" panose="02010600030101010101" charset="0"/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6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10746</TotalTime>
  <Words>1168</Words>
  <Application>Microsoft Office PowerPoint</Application>
  <PresentationFormat>Widescreen</PresentationFormat>
  <Paragraphs>294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Times New Roman</vt:lpstr>
      <vt:lpstr>Arial</vt:lpstr>
      <vt:lpstr>Montserrat Light</vt:lpstr>
      <vt:lpstr>Cambria Math</vt:lpstr>
      <vt:lpstr>Office Theme</vt:lpstr>
      <vt:lpstr>Comparison and Error Modeling of Velocity-Based Initial Orbit Determination Algorithms</vt:lpstr>
      <vt:lpstr>Introduction</vt:lpstr>
      <vt:lpstr>Outline</vt:lpstr>
      <vt:lpstr>The Orbit Hodograph</vt:lpstr>
      <vt:lpstr>The Hodograph Method</vt:lpstr>
      <vt:lpstr>The Improved Method</vt:lpstr>
      <vt:lpstr>Accuracy</vt:lpstr>
      <vt:lpstr>Computation Speed</vt:lpstr>
      <vt:lpstr>Modeling VIOD Error using the Hodograph</vt:lpstr>
      <vt:lpstr>Modeling VIOD Error using the Hodograph</vt:lpstr>
      <vt:lpstr>Error Models</vt:lpstr>
      <vt:lpstr>Validation: Eccentricity</vt:lpstr>
      <vt:lpstr>Example: Predicting VIOD Error</vt:lpstr>
      <vt:lpstr>Example: Predicting VIOD Error Cont’d</vt:lpstr>
      <vt:lpstr>Conclusions and Future Work</vt:lpstr>
      <vt:lpstr>Thank you!</vt:lpstr>
      <vt:lpstr>Questions</vt:lpstr>
      <vt:lpstr>Backup Slides</vt:lpstr>
      <vt:lpstr>Contributions</vt:lpstr>
      <vt:lpstr>The Energy Method (EM)</vt:lpstr>
      <vt:lpstr>Simulation and Error Evaluation</vt:lpstr>
      <vt:lpstr>Validation: Semi-major Axis</vt:lpstr>
      <vt:lpstr>Validation: Sensor Noise</vt:lpstr>
      <vt:lpstr>Validation: Initial True Anomaly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Tiger Hou</dc:creator>
  <cp:lastModifiedBy>Tiger Hou</cp:lastModifiedBy>
  <cp:revision>195</cp:revision>
  <dcterms:created xsi:type="dcterms:W3CDTF">2020-11-22T02:03:13Z</dcterms:created>
  <dcterms:modified xsi:type="dcterms:W3CDTF">2021-01-30T04:26:10Z</dcterms:modified>
</cp:coreProperties>
</file>